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339" r:id="rId5"/>
    <p:sldId id="907" r:id="rId6"/>
    <p:sldId id="361" r:id="rId7"/>
    <p:sldId id="950" r:id="rId8"/>
    <p:sldId id="987" r:id="rId9"/>
    <p:sldId id="988" r:id="rId10"/>
    <p:sldId id="989" r:id="rId11"/>
    <p:sldId id="993" r:id="rId12"/>
    <p:sldId id="915" r:id="rId13"/>
    <p:sldId id="917" r:id="rId14"/>
    <p:sldId id="998" r:id="rId15"/>
    <p:sldId id="985" r:id="rId16"/>
    <p:sldId id="994" r:id="rId17"/>
    <p:sldId id="995" r:id="rId18"/>
    <p:sldId id="996" r:id="rId19"/>
    <p:sldId id="997" r:id="rId20"/>
    <p:sldId id="999" r:id="rId21"/>
    <p:sldId id="816" r:id="rId22"/>
    <p:sldId id="856"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cmAuthor id="2" name="Charlotte Jeans" initials="" lastIdx="2" clrIdx="1"/>
  <p:cmAuthor id="3" name="Duche, Soundia" initials="DS" lastIdx="11" clrIdx="2"/>
  <p:cmAuthor id="4" name="Klote, Mary (Molly)" initials="KM(" lastIdx="3" clrIdx="3">
    <p:extLst>
      <p:ext uri="{19B8F6BF-5375-455C-9EA6-DF929625EA0E}">
        <p15:presenceInfo xmlns:p15="http://schemas.microsoft.com/office/powerpoint/2012/main" userId="S::Mary.Klote@va.gov::8937adf4-f987-4207-b508-6e557bf13f9e" providerId="AD"/>
      </p:ext>
    </p:extLst>
  </p:cmAuthor>
  <p:cmAuthor id="5" name="C. Karen" initials="CK" lastIdx="31" clrIdx="4">
    <p:extLst>
      <p:ext uri="{19B8F6BF-5375-455C-9EA6-DF929625EA0E}">
        <p15:presenceInfo xmlns:p15="http://schemas.microsoft.com/office/powerpoint/2012/main" userId="S::C.Karen.Jeans@va.gov::00c3bc53-3dd4-4359-9a71-7f90200e3ef0" providerId="AD"/>
      </p:ext>
    </p:extLst>
  </p:cmAuthor>
  <p:cmAuthor id="6" name="Christiano, Michelle" initials="CM" lastIdx="7" clrIdx="5">
    <p:extLst>
      <p:ext uri="{19B8F6BF-5375-455C-9EA6-DF929625EA0E}">
        <p15:presenceInfo xmlns:p15="http://schemas.microsoft.com/office/powerpoint/2012/main" userId="S::Michelle.Christiano@va.gov::35bb50dd-ffee-43f1-856f-ada77bb51c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78921" autoAdjust="0"/>
  </p:normalViewPr>
  <p:slideViewPr>
    <p:cSldViewPr>
      <p:cViewPr varScale="1">
        <p:scale>
          <a:sx n="114" d="100"/>
          <a:sy n="114" d="100"/>
        </p:scale>
        <p:origin x="1446" y="102"/>
      </p:cViewPr>
      <p:guideLst>
        <p:guide orient="horz" pos="2160"/>
        <p:guide pos="2880"/>
      </p:guideLst>
    </p:cSldViewPr>
  </p:slideViewPr>
  <p:outlineViewPr>
    <p:cViewPr>
      <p:scale>
        <a:sx n="33" d="100"/>
        <a:sy n="33" d="100"/>
      </p:scale>
      <p:origin x="0" y="-12996"/>
    </p:cViewPr>
  </p:outlineViewPr>
  <p:notesTextViewPr>
    <p:cViewPr>
      <p:scale>
        <a:sx n="3" d="2"/>
        <a:sy n="3" d="2"/>
      </p:scale>
      <p:origin x="0" y="0"/>
    </p:cViewPr>
  </p:notesTextViewPr>
  <p:sorterViewPr>
    <p:cViewPr varScale="1">
      <p:scale>
        <a:sx n="1" d="1"/>
        <a:sy n="1" d="1"/>
      </p:scale>
      <p:origin x="0" y="0"/>
    </p:cViewPr>
  </p:sorterViewPr>
  <p:notesViewPr>
    <p:cSldViewPr>
      <p:cViewPr>
        <p:scale>
          <a:sx n="55" d="100"/>
          <a:sy n="55" d="100"/>
        </p:scale>
        <p:origin x="2880" y="4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3164" tIns="46582" rIns="93164" bIns="46582" rtlCol="0" anchor="b"/>
          <a:lstStyle>
            <a:lvl1pPr algn="r">
              <a:defRPr sz="1200"/>
            </a:lvl1pPr>
          </a:lstStyle>
          <a:p>
            <a:fld id="{8D1F3C7B-FC70-4711-BC45-E540C48E6FE3}" type="slidenum">
              <a:rPr lang="en-US" smtClean="0"/>
              <a:t>‹#›</a:t>
            </a:fld>
            <a:endParaRPr lang="en-US" dirty="0"/>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64" tIns="46582" rIns="93164" bIns="46582" rtlCol="0" anchor="b"/>
          <a:lstStyle>
            <a:lvl1pPr algn="r">
              <a:defRPr sz="12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a:lnSpc>
                <a:spcPct val="150000"/>
              </a:lnSpc>
            </a:pPr>
            <a:endParaRPr lang="en-US" dirty="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16</a:t>
            </a:fld>
            <a:endParaRPr lang="en-US" dirty="0"/>
          </a:p>
        </p:txBody>
      </p:sp>
    </p:spTree>
    <p:extLst>
      <p:ext uri="{BB962C8B-B14F-4D97-AF65-F5344CB8AC3E}">
        <p14:creationId xmlns:p14="http://schemas.microsoft.com/office/powerpoint/2010/main" val="403779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18</a:t>
            </a:fld>
            <a:endParaRPr lang="en-US" dirty="0"/>
          </a:p>
        </p:txBody>
      </p:sp>
    </p:spTree>
    <p:extLst>
      <p:ext uri="{BB962C8B-B14F-4D97-AF65-F5344CB8AC3E}">
        <p14:creationId xmlns:p14="http://schemas.microsoft.com/office/powerpoint/2010/main" val="3832785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19</a:t>
            </a:fld>
            <a:endParaRPr lang="en-US" dirty="0"/>
          </a:p>
        </p:txBody>
      </p:sp>
    </p:spTree>
    <p:extLst>
      <p:ext uri="{BB962C8B-B14F-4D97-AF65-F5344CB8AC3E}">
        <p14:creationId xmlns:p14="http://schemas.microsoft.com/office/powerpoint/2010/main" val="393537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2</a:t>
            </a:fld>
            <a:endParaRPr lang="en-US" dirty="0"/>
          </a:p>
        </p:txBody>
      </p:sp>
    </p:spTree>
    <p:extLst>
      <p:ext uri="{BB962C8B-B14F-4D97-AF65-F5344CB8AC3E}">
        <p14:creationId xmlns:p14="http://schemas.microsoft.com/office/powerpoint/2010/main" val="237038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3</a:t>
            </a:fld>
            <a:endParaRPr lang="en-US" dirty="0"/>
          </a:p>
        </p:txBody>
      </p:sp>
    </p:spTree>
    <p:extLst>
      <p:ext uri="{BB962C8B-B14F-4D97-AF65-F5344CB8AC3E}">
        <p14:creationId xmlns:p14="http://schemas.microsoft.com/office/powerpoint/2010/main" val="72368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4</a:t>
            </a:fld>
            <a:endParaRPr lang="en-US" dirty="0"/>
          </a:p>
        </p:txBody>
      </p:sp>
    </p:spTree>
    <p:extLst>
      <p:ext uri="{BB962C8B-B14F-4D97-AF65-F5344CB8AC3E}">
        <p14:creationId xmlns:p14="http://schemas.microsoft.com/office/powerpoint/2010/main" val="382343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5</a:t>
            </a:fld>
            <a:endParaRPr lang="en-US" dirty="0"/>
          </a:p>
        </p:txBody>
      </p:sp>
    </p:spTree>
    <p:extLst>
      <p:ext uri="{BB962C8B-B14F-4D97-AF65-F5344CB8AC3E}">
        <p14:creationId xmlns:p14="http://schemas.microsoft.com/office/powerpoint/2010/main" val="173496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12</a:t>
            </a:fld>
            <a:endParaRPr lang="en-US" dirty="0"/>
          </a:p>
        </p:txBody>
      </p:sp>
    </p:spTree>
    <p:extLst>
      <p:ext uri="{BB962C8B-B14F-4D97-AF65-F5344CB8AC3E}">
        <p14:creationId xmlns:p14="http://schemas.microsoft.com/office/powerpoint/2010/main" val="91406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13</a:t>
            </a:fld>
            <a:endParaRPr lang="en-US" dirty="0"/>
          </a:p>
        </p:txBody>
      </p:sp>
    </p:spTree>
    <p:extLst>
      <p:ext uri="{BB962C8B-B14F-4D97-AF65-F5344CB8AC3E}">
        <p14:creationId xmlns:p14="http://schemas.microsoft.com/office/powerpoint/2010/main" val="34574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14</a:t>
            </a:fld>
            <a:endParaRPr lang="en-US" dirty="0"/>
          </a:p>
        </p:txBody>
      </p:sp>
    </p:spTree>
    <p:extLst>
      <p:ext uri="{BB962C8B-B14F-4D97-AF65-F5344CB8AC3E}">
        <p14:creationId xmlns:p14="http://schemas.microsoft.com/office/powerpoint/2010/main" val="299276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15</a:t>
            </a:fld>
            <a:endParaRPr lang="en-US" dirty="0"/>
          </a:p>
        </p:txBody>
      </p:sp>
    </p:spTree>
    <p:extLst>
      <p:ext uri="{BB962C8B-B14F-4D97-AF65-F5344CB8AC3E}">
        <p14:creationId xmlns:p14="http://schemas.microsoft.com/office/powerpoint/2010/main" val="554779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065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1"/>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0" r:id="rId8"/>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c.karen.jeans@va.gov" TargetMode="External"/><Relationship Id="rId2" Type="http://schemas.openxmlformats.org/officeDocument/2006/relationships/hyperlink" Target="mailto:Sheila.sullivan2@va.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heila.sullivan2@v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c.karen.jeans@va.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n.wikipedia.org/wiki/File:Questionmark.sv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86480" y="2667000"/>
            <a:ext cx="8728920" cy="1295400"/>
          </a:xfrm>
        </p:spPr>
        <p:txBody>
          <a:bodyPr>
            <a:noAutofit/>
          </a:bodyPr>
          <a:lstStyle/>
          <a:p>
            <a:pPr marL="4763" indent="-4763">
              <a:spcBef>
                <a:spcPct val="20000"/>
              </a:spcBef>
              <a:defRPr/>
            </a:pP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r>
              <a:rPr lang="en-US" dirty="0"/>
              <a:t>The Press Ganey RN Survey Research Study </a:t>
            </a:r>
            <a:br>
              <a:rPr lang="en-US" sz="2300" spc="100" dirty="0">
                <a:latin typeface="Tahoma" pitchFamily="34" charset="0"/>
                <a:cs typeface="Tahoma" pitchFamily="34" charset="0"/>
              </a:rPr>
            </a:br>
            <a:endParaRPr lang="en-US" sz="2400" b="0" spc="100" dirty="0">
              <a:latin typeface="Tahoma" pitchFamily="34" charset="0"/>
              <a:cs typeface="Tahoma" pitchFamily="34" charset="0"/>
            </a:endParaRPr>
          </a:p>
        </p:txBody>
      </p:sp>
      <p:sp>
        <p:nvSpPr>
          <p:cNvPr id="3" name="Subtitle 2">
            <a:extLst>
              <a:ext uri="{FF2B5EF4-FFF2-40B4-BE49-F238E27FC236}">
                <a16:creationId xmlns:a16="http://schemas.microsoft.com/office/drawing/2014/main" id="{C470C288-813E-48CF-9733-3FE43E07D8F8}"/>
              </a:ext>
            </a:extLst>
          </p:cNvPr>
          <p:cNvSpPr>
            <a:spLocks noGrp="1"/>
          </p:cNvSpPr>
          <p:nvPr>
            <p:ph type="subTitle" idx="1"/>
          </p:nvPr>
        </p:nvSpPr>
        <p:spPr>
          <a:xfrm>
            <a:off x="271834" y="3924300"/>
            <a:ext cx="8558212" cy="1093088"/>
          </a:xfrm>
        </p:spPr>
        <p:txBody>
          <a:bodyPr/>
          <a:lstStyle/>
          <a:p>
            <a:pPr algn="ctr" eaLnBrk="1" hangingPunct="1">
              <a:spcAft>
                <a:spcPts val="600"/>
              </a:spcAft>
              <a:defRPr/>
            </a:pPr>
            <a:r>
              <a:rPr lang="en-US" sz="2000" spc="100" dirty="0">
                <a:latin typeface="Tahoma" pitchFamily="34" charset="0"/>
              </a:rPr>
              <a:t>Lead Presenter: C. Karen Jeans, PhD, CCRN, CIP </a:t>
            </a:r>
          </a:p>
          <a:p>
            <a:pPr algn="ctr" eaLnBrk="1" hangingPunct="1">
              <a:spcAft>
                <a:spcPts val="600"/>
              </a:spcAft>
              <a:defRPr/>
            </a:pPr>
            <a:r>
              <a:rPr lang="en-US" sz="2000" spc="100" dirty="0">
                <a:latin typeface="Tahoma" pitchFamily="34" charset="0"/>
              </a:rPr>
              <a:t>Director of Regulatory Affairs, ORPP&amp;E</a:t>
            </a:r>
          </a:p>
          <a:p>
            <a:pPr algn="ctr" eaLnBrk="1" hangingPunct="1">
              <a:spcAft>
                <a:spcPts val="600"/>
              </a:spcAft>
              <a:defRPr/>
            </a:pPr>
            <a:endParaRPr lang="en-US" sz="2000" spc="100" dirty="0">
              <a:latin typeface="Tahoma" pitchFamily="34" charset="0"/>
            </a:endParaRPr>
          </a:p>
          <a:p>
            <a:pPr eaLnBrk="1" hangingPunct="1">
              <a:spcAft>
                <a:spcPts val="600"/>
              </a:spcAft>
              <a:defRPr/>
            </a:pPr>
            <a:r>
              <a:rPr lang="en-US" sz="2000" spc="100" dirty="0">
                <a:latin typeface="Tahoma" pitchFamily="34" charset="0"/>
              </a:rPr>
              <a:t>Sponsored by the VA Office of Research and Development (ORD) and the VHA Office of Nursing Services (ONS)</a:t>
            </a:r>
          </a:p>
          <a:p>
            <a:pPr algn="ctr" eaLnBrk="1" hangingPunct="1">
              <a:spcAft>
                <a:spcPts val="600"/>
              </a:spcAft>
              <a:defRPr/>
            </a:pPr>
            <a:endParaRPr lang="en-US" sz="2000" spc="100" dirty="0">
              <a:latin typeface="Tahoma" pitchFamily="34" charset="0"/>
            </a:endParaRPr>
          </a:p>
          <a:p>
            <a:pPr eaLnBrk="1" hangingPunct="1">
              <a:spcAft>
                <a:spcPts val="600"/>
              </a:spcAft>
              <a:defRPr/>
            </a:pPr>
            <a:r>
              <a:rPr lang="en-US" sz="2000" spc="100" dirty="0">
                <a:latin typeface="Tahoma" pitchFamily="34" charset="0"/>
              </a:rPr>
              <a:t>									</a:t>
            </a:r>
          </a:p>
          <a:p>
            <a:pPr eaLnBrk="1" hangingPunct="1">
              <a:buFont typeface="Arial" charset="0"/>
              <a:buNone/>
              <a:defRPr/>
            </a:pPr>
            <a:r>
              <a:rPr lang="en-US" sz="2000" spc="100" dirty="0">
                <a:cs typeface="Calibri"/>
              </a:rPr>
              <a:t>		</a:t>
            </a:r>
          </a:p>
        </p:txBody>
      </p:sp>
      <p:sp>
        <p:nvSpPr>
          <p:cNvPr id="4" name="TextBox 3">
            <a:extLst>
              <a:ext uri="{FF2B5EF4-FFF2-40B4-BE49-F238E27FC236}">
                <a16:creationId xmlns:a16="http://schemas.microsoft.com/office/drawing/2014/main" id="{5EE71640-5F5F-437F-B0D8-44F76DB47450}"/>
              </a:ext>
            </a:extLst>
          </p:cNvPr>
          <p:cNvSpPr txBox="1"/>
          <p:nvPr/>
        </p:nvSpPr>
        <p:spPr>
          <a:xfrm>
            <a:off x="6477001" y="5486400"/>
            <a:ext cx="2266950" cy="430887"/>
          </a:xfrm>
          <a:prstGeom prst="rect">
            <a:avLst/>
          </a:prstGeom>
          <a:noFill/>
        </p:spPr>
        <p:txBody>
          <a:bodyPr wrap="square">
            <a:spAutoFit/>
          </a:bodyPr>
          <a:lstStyle/>
          <a:p>
            <a:pPr defTabSz="457200" fontAlgn="base">
              <a:spcBef>
                <a:spcPct val="0"/>
              </a:spcBef>
              <a:spcAft>
                <a:spcPct val="0"/>
              </a:spcAft>
              <a:defRPr/>
            </a:pPr>
            <a:r>
              <a:rPr lang="en-US" sz="2200" b="1" dirty="0">
                <a:solidFill>
                  <a:prstClr val="white"/>
                </a:solidFill>
                <a:latin typeface="Tahoma" pitchFamily="34" charset="0"/>
                <a:ea typeface="ＭＳ Ｐゴシック" pitchFamily="1" charset="-128"/>
                <a:cs typeface="Tahoma" pitchFamily="34" charset="0"/>
              </a:rPr>
              <a:t>July 26, 2021</a:t>
            </a:r>
          </a:p>
        </p:txBody>
      </p:sp>
    </p:spTree>
    <p:extLst>
      <p:ext uri="{BB962C8B-B14F-4D97-AF65-F5344CB8AC3E}">
        <p14:creationId xmlns:p14="http://schemas.microsoft.com/office/powerpoint/2010/main" val="30140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61C7-E9F5-44F5-87FF-CC573A8D21D2}"/>
              </a:ext>
            </a:extLst>
          </p:cNvPr>
          <p:cNvSpPr>
            <a:spLocks noGrp="1"/>
          </p:cNvSpPr>
          <p:nvPr>
            <p:ph type="title"/>
          </p:nvPr>
        </p:nvSpPr>
        <p:spPr/>
        <p:txBody>
          <a:bodyPr/>
          <a:lstStyle/>
          <a:p>
            <a:r>
              <a:rPr lang="en-US" sz="2200" dirty="0"/>
              <a:t>Human Subjects Protections, Privacy, and Information Security  Regulatory Requirements:</a:t>
            </a:r>
            <a:br>
              <a:rPr lang="en-US" sz="2200" dirty="0"/>
            </a:br>
            <a:r>
              <a:rPr lang="en-US" sz="2200" dirty="0"/>
              <a:t>VA Facilities Enrolling to Conduct the NDNQI 2021 RN Survey</a:t>
            </a:r>
          </a:p>
        </p:txBody>
      </p:sp>
      <p:sp>
        <p:nvSpPr>
          <p:cNvPr id="4" name="Content Placeholder 3">
            <a:extLst>
              <a:ext uri="{FF2B5EF4-FFF2-40B4-BE49-F238E27FC236}">
                <a16:creationId xmlns:a16="http://schemas.microsoft.com/office/drawing/2014/main" id="{FC6C4997-FE27-4CD6-B4C7-A7433FF1260E}"/>
              </a:ext>
            </a:extLst>
          </p:cNvPr>
          <p:cNvSpPr>
            <a:spLocks noGrp="1"/>
          </p:cNvSpPr>
          <p:nvPr>
            <p:ph sz="half" idx="1"/>
          </p:nvPr>
        </p:nvSpPr>
        <p:spPr>
          <a:xfrm>
            <a:off x="152400" y="1752600"/>
            <a:ext cx="4343400" cy="5029200"/>
          </a:xfrm>
          <a:ln w="44450">
            <a:solidFill>
              <a:schemeClr val="accent3">
                <a:lumMod val="50000"/>
              </a:schemeClr>
            </a:solidFill>
          </a:ln>
        </p:spPr>
        <p:txBody>
          <a:bodyPr>
            <a:normAutofit fontScale="62500" lnSpcReduction="20000"/>
          </a:bodyPr>
          <a:lstStyle/>
          <a:p>
            <a:pPr marL="0" indent="0">
              <a:buNone/>
            </a:pPr>
            <a:r>
              <a:rPr lang="en-US" sz="2900" b="1" u="sng" dirty="0">
                <a:solidFill>
                  <a:schemeClr val="accent3">
                    <a:lumMod val="50000"/>
                  </a:schemeClr>
                </a:solidFill>
              </a:rPr>
              <a:t>Will Conduct Prior to September 1, 2021</a:t>
            </a:r>
          </a:p>
          <a:p>
            <a:pPr marL="514350" indent="-514350">
              <a:buAutoNum type="arabicPeriod"/>
            </a:pPr>
            <a:r>
              <a:rPr lang="en-US" sz="2900" b="1" dirty="0"/>
              <a:t>Limited IRB Approval</a:t>
            </a:r>
            <a:r>
              <a:rPr lang="en-US" sz="2900" dirty="0"/>
              <a:t>:  </a:t>
            </a:r>
          </a:p>
          <a:p>
            <a:pPr lvl="1" indent="-225425"/>
            <a:r>
              <a:rPr lang="en-US" sz="2900" dirty="0"/>
              <a:t>Use Primary IRB of Record</a:t>
            </a:r>
          </a:p>
          <a:p>
            <a:pPr lvl="1" indent="-225425"/>
            <a:r>
              <a:rPr lang="en-US" sz="2900" dirty="0"/>
              <a:t>Can be done using expedited procedures</a:t>
            </a:r>
          </a:p>
          <a:p>
            <a:pPr marL="514350" indent="-514350">
              <a:buAutoNum type="arabicPeriod"/>
            </a:pPr>
            <a:r>
              <a:rPr lang="en-US" sz="2900" b="1" dirty="0"/>
              <a:t>VA Facility R&amp;D Committee Approval</a:t>
            </a:r>
            <a:r>
              <a:rPr lang="en-US" sz="2900" dirty="0"/>
              <a:t>:  </a:t>
            </a:r>
            <a:r>
              <a:rPr lang="en-US" sz="2900" b="1" dirty="0">
                <a:solidFill>
                  <a:srgbClr val="00B050"/>
                </a:solidFill>
              </a:rPr>
              <a:t>LOCAL</a:t>
            </a:r>
          </a:p>
          <a:p>
            <a:pPr marL="517525" indent="112713"/>
            <a:r>
              <a:rPr lang="en-US" sz="2900" dirty="0"/>
              <a:t> Designated review is permitted as         described in VHA Directive 1200.01, Paragraph 9.e.(4). </a:t>
            </a:r>
          </a:p>
          <a:p>
            <a:pPr marL="0" indent="0">
              <a:buNone/>
            </a:pPr>
            <a:r>
              <a:rPr lang="en-US" sz="2900" b="1" dirty="0"/>
              <a:t>3.	Privacy Officer Review</a:t>
            </a:r>
            <a:r>
              <a:rPr lang="en-US" sz="2900" dirty="0"/>
              <a:t>:  </a:t>
            </a:r>
            <a:r>
              <a:rPr lang="en-US" sz="2900" b="1" dirty="0">
                <a:solidFill>
                  <a:srgbClr val="00B050"/>
                </a:solidFill>
              </a:rPr>
              <a:t>LOCAL</a:t>
            </a:r>
          </a:p>
          <a:p>
            <a:pPr marL="0" indent="0">
              <a:buNone/>
            </a:pPr>
            <a:r>
              <a:rPr lang="en-US" sz="2900" b="1" dirty="0"/>
              <a:t>4.</a:t>
            </a:r>
            <a:r>
              <a:rPr lang="en-US" sz="2900" dirty="0"/>
              <a:t>	</a:t>
            </a:r>
            <a:r>
              <a:rPr lang="en-US" sz="2900" b="1" dirty="0"/>
              <a:t>Information Systems Security 	Officer Review</a:t>
            </a:r>
            <a:r>
              <a:rPr lang="en-US" sz="2900" dirty="0"/>
              <a:t>: </a:t>
            </a:r>
            <a:r>
              <a:rPr lang="en-US" sz="2900" b="1" dirty="0">
                <a:solidFill>
                  <a:srgbClr val="00B050"/>
                </a:solidFill>
              </a:rPr>
              <a:t>LOCAL </a:t>
            </a:r>
          </a:p>
          <a:p>
            <a:endParaRPr lang="en-US" dirty="0"/>
          </a:p>
        </p:txBody>
      </p:sp>
      <p:sp>
        <p:nvSpPr>
          <p:cNvPr id="5" name="Content Placeholder 4">
            <a:extLst>
              <a:ext uri="{FF2B5EF4-FFF2-40B4-BE49-F238E27FC236}">
                <a16:creationId xmlns:a16="http://schemas.microsoft.com/office/drawing/2014/main" id="{886BF783-11DC-42FC-9A7D-736BB5F9DA37}"/>
              </a:ext>
            </a:extLst>
          </p:cNvPr>
          <p:cNvSpPr>
            <a:spLocks noGrp="1"/>
          </p:cNvSpPr>
          <p:nvPr>
            <p:ph sz="half" idx="10"/>
          </p:nvPr>
        </p:nvSpPr>
        <p:spPr>
          <a:xfrm>
            <a:off x="4658360" y="1752600"/>
            <a:ext cx="4343400" cy="5029200"/>
          </a:xfrm>
          <a:ln w="44450">
            <a:solidFill>
              <a:srgbClr val="7030A0"/>
            </a:solidFill>
          </a:ln>
        </p:spPr>
        <p:txBody>
          <a:bodyPr>
            <a:normAutofit fontScale="25000" lnSpcReduction="20000"/>
          </a:bodyPr>
          <a:lstStyle/>
          <a:p>
            <a:pPr marL="0" indent="0">
              <a:buNone/>
            </a:pPr>
            <a:r>
              <a:rPr lang="en-US" sz="7200" b="1" u="sng" dirty="0">
                <a:solidFill>
                  <a:srgbClr val="7030A0"/>
                </a:solidFill>
              </a:rPr>
              <a:t>Will Conduct After September 1, 2021</a:t>
            </a:r>
          </a:p>
          <a:p>
            <a:pPr marL="514350" indent="-514350">
              <a:buAutoNum type="arabicPeriod"/>
            </a:pPr>
            <a:r>
              <a:rPr lang="en-US" sz="7200" b="1" dirty="0"/>
              <a:t>Limited IRB Approval</a:t>
            </a:r>
            <a:r>
              <a:rPr lang="en-US" sz="7200" dirty="0"/>
              <a:t>:  </a:t>
            </a:r>
          </a:p>
          <a:p>
            <a:pPr lvl="1"/>
            <a:r>
              <a:rPr lang="en-US" sz="7200" dirty="0"/>
              <a:t>Use VA Central IRB 	unless your primary IRB review is in process</a:t>
            </a:r>
          </a:p>
          <a:p>
            <a:pPr marL="741363" indent="-284163"/>
            <a:r>
              <a:rPr lang="en-US" sz="7200" dirty="0"/>
              <a:t>Can be done using expedited    procedures</a:t>
            </a:r>
          </a:p>
          <a:p>
            <a:pPr marL="0" indent="0">
              <a:buNone/>
            </a:pPr>
            <a:r>
              <a:rPr lang="en-US" sz="7200" b="1" dirty="0"/>
              <a:t>2.	VA Facility R&amp;D Committee 	Approval</a:t>
            </a:r>
            <a:r>
              <a:rPr lang="en-US" sz="7200" dirty="0"/>
              <a:t>:  </a:t>
            </a:r>
            <a:r>
              <a:rPr lang="en-US" sz="7200" b="1" dirty="0">
                <a:solidFill>
                  <a:srgbClr val="00B050"/>
                </a:solidFill>
              </a:rPr>
              <a:t>LOCAL</a:t>
            </a:r>
          </a:p>
          <a:p>
            <a:pPr marL="517525" indent="112713"/>
            <a:r>
              <a:rPr lang="en-US" sz="7200" dirty="0"/>
              <a:t> Designated review is permitted as described in VHA Directive 1200.01, Paragraph 9.e.(4). </a:t>
            </a:r>
          </a:p>
          <a:p>
            <a:pPr marL="457200" indent="-457200">
              <a:buNone/>
            </a:pPr>
            <a:r>
              <a:rPr lang="en-US" sz="7200" b="1" dirty="0"/>
              <a:t>3.</a:t>
            </a:r>
            <a:r>
              <a:rPr lang="en-US" sz="7200" dirty="0"/>
              <a:t>	</a:t>
            </a:r>
            <a:r>
              <a:rPr lang="en-US" sz="7200" b="1" dirty="0"/>
              <a:t>Privacy Officer Review</a:t>
            </a:r>
            <a:r>
              <a:rPr lang="en-US" sz="7200" dirty="0"/>
              <a:t>:  </a:t>
            </a:r>
            <a:r>
              <a:rPr lang="en-US" sz="7200" b="1" dirty="0">
                <a:solidFill>
                  <a:schemeClr val="accent1">
                    <a:lumMod val="75000"/>
                  </a:schemeClr>
                </a:solidFill>
              </a:rPr>
              <a:t>Central   unless already in process at site</a:t>
            </a:r>
          </a:p>
          <a:p>
            <a:pPr marL="457200" indent="-457200">
              <a:buNone/>
            </a:pPr>
            <a:r>
              <a:rPr lang="en-US" sz="7200" b="1" dirty="0"/>
              <a:t>4.</a:t>
            </a:r>
            <a:r>
              <a:rPr lang="en-US" sz="7200" dirty="0"/>
              <a:t>	</a:t>
            </a:r>
            <a:r>
              <a:rPr lang="en-US" sz="7200" b="1" dirty="0"/>
              <a:t>Information Systems Security Officer 	Review</a:t>
            </a:r>
            <a:r>
              <a:rPr lang="en-US" sz="7200" dirty="0"/>
              <a:t>: </a:t>
            </a:r>
            <a:r>
              <a:rPr lang="en-US" sz="7200" b="1" dirty="0">
                <a:solidFill>
                  <a:schemeClr val="accent1">
                    <a:lumMod val="75000"/>
                  </a:schemeClr>
                </a:solidFill>
              </a:rPr>
              <a:t>Central unless already in process at site</a:t>
            </a:r>
          </a:p>
          <a:p>
            <a:pPr marL="0" indent="0">
              <a:buNone/>
            </a:pPr>
            <a:endParaRPr lang="en-US" dirty="0"/>
          </a:p>
        </p:txBody>
      </p:sp>
    </p:spTree>
    <p:extLst>
      <p:ext uri="{BB962C8B-B14F-4D97-AF65-F5344CB8AC3E}">
        <p14:creationId xmlns:p14="http://schemas.microsoft.com/office/powerpoint/2010/main" val="3083059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91AE-5C71-4D4C-9F55-94AE9496217B}"/>
              </a:ext>
            </a:extLst>
          </p:cNvPr>
          <p:cNvSpPr>
            <a:spLocks noGrp="1"/>
          </p:cNvSpPr>
          <p:nvPr>
            <p:ph type="title"/>
          </p:nvPr>
        </p:nvSpPr>
        <p:spPr/>
        <p:txBody>
          <a:bodyPr/>
          <a:lstStyle/>
          <a:p>
            <a:r>
              <a:rPr lang="en-US" sz="2400" dirty="0"/>
              <a:t>NDNQI RN Survey:</a:t>
            </a:r>
            <a:br>
              <a:rPr lang="en-US" sz="2400" dirty="0"/>
            </a:br>
            <a:r>
              <a:rPr lang="en-US" sz="2400" dirty="0"/>
              <a:t>VA Facilities without Research Programs or Initiated the RN Survey Without Required Research Approvals </a:t>
            </a:r>
          </a:p>
        </p:txBody>
      </p:sp>
      <p:sp>
        <p:nvSpPr>
          <p:cNvPr id="5" name="Content Placeholder 4">
            <a:extLst>
              <a:ext uri="{FF2B5EF4-FFF2-40B4-BE49-F238E27FC236}">
                <a16:creationId xmlns:a16="http://schemas.microsoft.com/office/drawing/2014/main" id="{B98DE021-230A-4EE9-B998-3C3BEDBFFAC8}"/>
              </a:ext>
            </a:extLst>
          </p:cNvPr>
          <p:cNvSpPr>
            <a:spLocks noGrp="1"/>
          </p:cNvSpPr>
          <p:nvPr>
            <p:ph idx="1"/>
          </p:nvPr>
        </p:nvSpPr>
        <p:spPr/>
        <p:txBody>
          <a:bodyPr/>
          <a:lstStyle/>
          <a:p>
            <a:r>
              <a:rPr lang="en-US" sz="2400" dirty="0"/>
              <a:t>For VA Facilities without research programs, please email ONS and ORD:</a:t>
            </a:r>
          </a:p>
          <a:p>
            <a:pPr lvl="1"/>
            <a:r>
              <a:rPr lang="en-US" dirty="0"/>
              <a:t>For ONS:	Dr. Sheila Sullivan at </a:t>
            </a:r>
            <a:r>
              <a:rPr lang="en-US" dirty="0">
                <a:hlinkClick r:id="rId2"/>
              </a:rPr>
              <a:t>Sheila.sullivan2@va.gov</a:t>
            </a:r>
            <a:r>
              <a:rPr lang="en-US" dirty="0"/>
              <a:t> </a:t>
            </a:r>
          </a:p>
          <a:p>
            <a:pPr lvl="1"/>
            <a:r>
              <a:rPr lang="en-US" dirty="0"/>
              <a:t>For ORD:	Dr. Karen Jeans at </a:t>
            </a:r>
            <a:r>
              <a:rPr lang="en-US" dirty="0">
                <a:hlinkClick r:id="rId3"/>
              </a:rPr>
              <a:t>c.karen.jeans@va.gov</a:t>
            </a:r>
            <a:endParaRPr lang="en-US" dirty="0"/>
          </a:p>
          <a:p>
            <a:r>
              <a:rPr lang="en-US" sz="2400" dirty="0"/>
              <a:t>For VA Facilities with research programs:</a:t>
            </a:r>
          </a:p>
          <a:p>
            <a:pPr lvl="1"/>
            <a:r>
              <a:rPr lang="en-US" dirty="0"/>
              <a:t>Obtain the required research approvals</a:t>
            </a:r>
          </a:p>
          <a:p>
            <a:pPr lvl="1"/>
            <a:r>
              <a:rPr lang="en-US" dirty="0"/>
              <a:t>Inform your research compliance officer</a:t>
            </a:r>
          </a:p>
          <a:p>
            <a:pPr lvl="1"/>
            <a:r>
              <a:rPr lang="en-US" dirty="0"/>
              <a:t>Email ONS and ORD </a:t>
            </a:r>
          </a:p>
          <a:p>
            <a:pPr lvl="1"/>
            <a:endParaRPr lang="en-US" dirty="0"/>
          </a:p>
        </p:txBody>
      </p:sp>
    </p:spTree>
    <p:extLst>
      <p:ext uri="{BB962C8B-B14F-4D97-AF65-F5344CB8AC3E}">
        <p14:creationId xmlns:p14="http://schemas.microsoft.com/office/powerpoint/2010/main" val="1228774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290637"/>
          </a:xfrm>
        </p:spPr>
        <p:txBody>
          <a:bodyPr/>
          <a:lstStyle/>
          <a:p>
            <a:r>
              <a:rPr lang="en-US" sz="3200" dirty="0"/>
              <a:t>NDNQI RN Survey: Use of VA Central IRB to Conduct the Limited IRB Review:</a:t>
            </a:r>
          </a:p>
        </p:txBody>
      </p:sp>
      <p:sp>
        <p:nvSpPr>
          <p:cNvPr id="3" name="Content Placeholder 2"/>
          <p:cNvSpPr>
            <a:spLocks noGrp="1"/>
          </p:cNvSpPr>
          <p:nvPr>
            <p:ph idx="1"/>
          </p:nvPr>
        </p:nvSpPr>
        <p:spPr>
          <a:xfrm>
            <a:off x="228600" y="1752600"/>
            <a:ext cx="8229600" cy="4190513"/>
          </a:xfrm>
        </p:spPr>
        <p:txBody>
          <a:bodyPr/>
          <a:lstStyle/>
          <a:p>
            <a:r>
              <a:rPr lang="en-US" sz="2000" dirty="0"/>
              <a:t>VA Facility must have a current IRB Memorandum of Understanding for use of the VA Central IRB. </a:t>
            </a:r>
          </a:p>
          <a:p>
            <a:r>
              <a:rPr lang="en-US" sz="2000" dirty="0"/>
              <a:t>VA Study Chair/Lead PI will be Dr. Sheila Sullivan, Director of Evidence Based Practice and Analytics, ONS.</a:t>
            </a:r>
          </a:p>
          <a:p>
            <a:r>
              <a:rPr lang="en-US" sz="2000" dirty="0"/>
              <a:t>The VA Central IRB limited IRB review approval is anticipated to occur approximately by late August or early September pending receipt of materials for the application materials.</a:t>
            </a:r>
          </a:p>
          <a:p>
            <a:r>
              <a:rPr lang="en-US" sz="2000" dirty="0"/>
              <a:t>All participating VA sites using the VA Central IRB to conduct the limited IRB review will submit their names to Dr. Sullivan with the name of the VA Facility’s Principal Investigator.  </a:t>
            </a:r>
          </a:p>
          <a:p>
            <a:r>
              <a:rPr lang="en-US" sz="2000" dirty="0"/>
              <a:t>The Study Chair/PI will make a copy of the approval to all participating sites using the VA Central IRB upon request by email or will give access for the study approval and approved documents through the “Share” function to all participating sites in VAIRRS. </a:t>
            </a:r>
          </a:p>
          <a:p>
            <a:pPr marL="0" indent="0">
              <a:buNone/>
            </a:pPr>
            <a:endParaRPr lang="en-US" sz="2400" dirty="0"/>
          </a:p>
          <a:p>
            <a:pPr marL="0" indent="0">
              <a:buNone/>
            </a:pPr>
            <a:endParaRPr lang="en-US" sz="2400" dirty="0"/>
          </a:p>
          <a:p>
            <a:pPr marL="0" indent="0">
              <a:buNone/>
            </a:pPr>
            <a:endParaRPr lang="en-US" sz="2200" dirty="0"/>
          </a:p>
          <a:p>
            <a:pPr marL="0" indent="0">
              <a:buNone/>
            </a:pPr>
            <a:endParaRPr lang="en-US" sz="2400" dirty="0"/>
          </a:p>
          <a:p>
            <a:pPr>
              <a:buNone/>
            </a:pPr>
            <a:endParaRPr lang="en-US" dirty="0"/>
          </a:p>
        </p:txBody>
      </p:sp>
    </p:spTree>
    <p:extLst>
      <p:ext uri="{BB962C8B-B14F-4D97-AF65-F5344CB8AC3E}">
        <p14:creationId xmlns:p14="http://schemas.microsoft.com/office/powerpoint/2010/main" val="20247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290637"/>
          </a:xfrm>
        </p:spPr>
        <p:txBody>
          <a:bodyPr/>
          <a:lstStyle/>
          <a:p>
            <a:r>
              <a:rPr lang="en-US" sz="3200" dirty="0"/>
              <a:t>NDNQI RN Survey: </a:t>
            </a:r>
            <a:br>
              <a:rPr lang="en-US" sz="3200" dirty="0"/>
            </a:br>
            <a:r>
              <a:rPr lang="en-US" sz="3200" dirty="0"/>
              <a:t>Centralized Privacy Reviews</a:t>
            </a:r>
          </a:p>
        </p:txBody>
      </p:sp>
      <p:sp>
        <p:nvSpPr>
          <p:cNvPr id="3" name="Content Placeholder 2"/>
          <p:cNvSpPr>
            <a:spLocks noGrp="1"/>
          </p:cNvSpPr>
          <p:nvPr>
            <p:ph idx="1"/>
          </p:nvPr>
        </p:nvSpPr>
        <p:spPr>
          <a:xfrm>
            <a:off x="228600" y="1590675"/>
            <a:ext cx="8229600" cy="4190513"/>
          </a:xfrm>
        </p:spPr>
        <p:txBody>
          <a:bodyPr/>
          <a:lstStyle/>
          <a:p>
            <a:r>
              <a:rPr lang="en-US" sz="1900" dirty="0"/>
              <a:t>A centralized privacy review will be done by ORD’s Privacy Officer for the NDNQI RN Survey when the limited IRB review is conducted by the VA Central IRB. </a:t>
            </a:r>
          </a:p>
          <a:p>
            <a:pPr lvl="1"/>
            <a:r>
              <a:rPr lang="en-US" sz="1900" dirty="0"/>
              <a:t>A VA Form 10-250 will not be submitted by participating VA sites. </a:t>
            </a:r>
          </a:p>
          <a:p>
            <a:pPr lvl="1"/>
            <a:r>
              <a:rPr lang="en-US" sz="1900" dirty="0"/>
              <a:t>If a HIPAA waiver of authorization is required, it will be approved by the VA Central IRB if the criteria are met during the limited IRB review. </a:t>
            </a:r>
          </a:p>
          <a:p>
            <a:pPr lvl="1"/>
            <a:r>
              <a:rPr lang="en-US" sz="1900" dirty="0"/>
              <a:t>The written HIPAA authorization (VA Form 10-0493: Authorization for Use &amp; Release of Individually Identifiable Health Information for Veterans Health Administration (VHA) Research)) will be reviewed by the ORD Privacy Officer.</a:t>
            </a:r>
          </a:p>
          <a:p>
            <a:r>
              <a:rPr lang="en-US" sz="1900" dirty="0"/>
              <a:t>The Study Chair/PI will make a copy of the approval to all participating sites using the VA Central IRB upon request by email or will give access for the study approval and approved documents through the “Share” function to all participating sites in VAIRRS. </a:t>
            </a:r>
          </a:p>
          <a:p>
            <a:pPr marL="0" indent="0">
              <a:buNone/>
            </a:pPr>
            <a:r>
              <a:rPr lang="en-US" sz="2000" dirty="0"/>
              <a:t>  </a:t>
            </a:r>
          </a:p>
          <a:p>
            <a:pPr marL="0" indent="0">
              <a:buNone/>
            </a:pPr>
            <a:endParaRPr lang="en-US" sz="2400" dirty="0"/>
          </a:p>
          <a:p>
            <a:pPr marL="0" indent="0">
              <a:buNone/>
            </a:pPr>
            <a:endParaRPr lang="en-US" sz="2400" dirty="0"/>
          </a:p>
          <a:p>
            <a:pPr marL="0" indent="0">
              <a:buNone/>
            </a:pPr>
            <a:endParaRPr lang="en-US" sz="2200" dirty="0"/>
          </a:p>
          <a:p>
            <a:pPr marL="0" indent="0">
              <a:buNone/>
            </a:pPr>
            <a:endParaRPr lang="en-US" sz="2400" dirty="0"/>
          </a:p>
          <a:p>
            <a:pPr>
              <a:buNone/>
            </a:pPr>
            <a:endParaRPr lang="en-US" dirty="0"/>
          </a:p>
        </p:txBody>
      </p:sp>
    </p:spTree>
    <p:extLst>
      <p:ext uri="{BB962C8B-B14F-4D97-AF65-F5344CB8AC3E}">
        <p14:creationId xmlns:p14="http://schemas.microsoft.com/office/powerpoint/2010/main" val="1692938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290637"/>
          </a:xfrm>
        </p:spPr>
        <p:txBody>
          <a:bodyPr/>
          <a:lstStyle/>
          <a:p>
            <a:r>
              <a:rPr lang="en-US" sz="2800" dirty="0"/>
              <a:t>NDNQI RN Survey: </a:t>
            </a:r>
            <a:br>
              <a:rPr lang="en-US" sz="2800" dirty="0"/>
            </a:br>
            <a:r>
              <a:rPr lang="en-US" sz="2800" dirty="0"/>
              <a:t>Centralized Information Systems Security Reviews</a:t>
            </a:r>
          </a:p>
        </p:txBody>
      </p:sp>
      <p:sp>
        <p:nvSpPr>
          <p:cNvPr id="3" name="Content Placeholder 2"/>
          <p:cNvSpPr>
            <a:spLocks noGrp="1"/>
          </p:cNvSpPr>
          <p:nvPr>
            <p:ph idx="1"/>
          </p:nvPr>
        </p:nvSpPr>
        <p:spPr>
          <a:xfrm>
            <a:off x="228600" y="1752600"/>
            <a:ext cx="8229600" cy="4190513"/>
          </a:xfrm>
        </p:spPr>
        <p:txBody>
          <a:bodyPr/>
          <a:lstStyle/>
          <a:p>
            <a:r>
              <a:rPr lang="en-US" sz="2000" dirty="0"/>
              <a:t>A centralized information systems security review will be done by the Research Support Division (RSD), Office of Information Security for the NDNQI RN Survey when the limited IRB review is conducted by the VA Central IRB. </a:t>
            </a:r>
          </a:p>
          <a:p>
            <a:pPr lvl="1"/>
            <a:r>
              <a:rPr lang="en-US" sz="2000" dirty="0"/>
              <a:t>A consolidated Enterprise Research Data Security Plan (ERDSP) will be submitted by the VA Study Chair/Lead PI (Dr Sullivan). </a:t>
            </a:r>
          </a:p>
          <a:p>
            <a:pPr lvl="1"/>
            <a:r>
              <a:rPr lang="en-US" sz="2000" dirty="0"/>
              <a:t>Participating VA sites will not submit individual ERDSP forms. </a:t>
            </a:r>
          </a:p>
          <a:p>
            <a:r>
              <a:rPr lang="en-US" sz="2000" dirty="0"/>
              <a:t>The Study Chair/PI will make a copy of the approval to all participating sites using the VA Central IRB upon request by email or will give access for the study approval and approved documents through the “Share” function to all participating sites in VAIRRS. </a:t>
            </a:r>
          </a:p>
          <a:p>
            <a:pPr marL="0" indent="0">
              <a:buNone/>
            </a:pPr>
            <a:endParaRPr lang="en-US" sz="2400" dirty="0"/>
          </a:p>
          <a:p>
            <a:pPr marL="0" indent="0">
              <a:buNone/>
            </a:pPr>
            <a:endParaRPr lang="en-US" sz="2400" dirty="0"/>
          </a:p>
          <a:p>
            <a:pPr marL="0" indent="0">
              <a:buNone/>
            </a:pPr>
            <a:endParaRPr lang="en-US" sz="2200" dirty="0"/>
          </a:p>
          <a:p>
            <a:pPr marL="0" indent="0">
              <a:buNone/>
            </a:pPr>
            <a:endParaRPr lang="en-US" sz="2400" dirty="0"/>
          </a:p>
          <a:p>
            <a:pPr>
              <a:buNone/>
            </a:pPr>
            <a:endParaRPr lang="en-US" dirty="0"/>
          </a:p>
        </p:txBody>
      </p:sp>
    </p:spTree>
    <p:extLst>
      <p:ext uri="{BB962C8B-B14F-4D97-AF65-F5344CB8AC3E}">
        <p14:creationId xmlns:p14="http://schemas.microsoft.com/office/powerpoint/2010/main" val="214293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290637"/>
          </a:xfrm>
        </p:spPr>
        <p:txBody>
          <a:bodyPr/>
          <a:lstStyle/>
          <a:p>
            <a:r>
              <a:rPr lang="en-US" sz="2800" dirty="0"/>
              <a:t>NDNQI RN Survey: </a:t>
            </a:r>
            <a:br>
              <a:rPr lang="en-US" sz="2800" dirty="0"/>
            </a:br>
            <a:r>
              <a:rPr lang="en-US" sz="2800" dirty="0"/>
              <a:t>Other Approval and Review Issues</a:t>
            </a:r>
          </a:p>
        </p:txBody>
      </p:sp>
      <p:sp>
        <p:nvSpPr>
          <p:cNvPr id="3" name="Content Placeholder 2"/>
          <p:cNvSpPr>
            <a:spLocks noGrp="1"/>
          </p:cNvSpPr>
          <p:nvPr>
            <p:ph idx="1"/>
          </p:nvPr>
        </p:nvSpPr>
        <p:spPr>
          <a:xfrm>
            <a:off x="228600" y="1752600"/>
            <a:ext cx="8229600" cy="4190513"/>
          </a:xfrm>
        </p:spPr>
        <p:txBody>
          <a:bodyPr/>
          <a:lstStyle/>
          <a:p>
            <a:r>
              <a:rPr lang="en-US" sz="2000" dirty="0"/>
              <a:t>Paperwork Reduction Act (PRA)/Office of Management and Budget (OMB) Clearance</a:t>
            </a:r>
          </a:p>
          <a:p>
            <a:pPr lvl="1"/>
            <a:r>
              <a:rPr lang="en-US" sz="2000" dirty="0"/>
              <a:t>OMB approval is not required; the subjects are federal employees.</a:t>
            </a:r>
          </a:p>
          <a:p>
            <a:r>
              <a:rPr lang="en-US" sz="2000" dirty="0"/>
              <a:t>Organizational Assessment Committee (OAC) Review approval:</a:t>
            </a:r>
          </a:p>
          <a:p>
            <a:pPr lvl="1"/>
            <a:r>
              <a:rPr lang="en-US" sz="2000" dirty="0"/>
              <a:t>VA Facilities are not required to obtain OAC approval if your site has already begun the RN Survey research study.</a:t>
            </a:r>
          </a:p>
          <a:p>
            <a:pPr lvl="1"/>
            <a:r>
              <a:rPr lang="en-US" sz="2000" dirty="0"/>
              <a:t>National approval will be obtained by ONS from OAC if needed.</a:t>
            </a:r>
          </a:p>
          <a:p>
            <a:r>
              <a:rPr lang="en-US" sz="2000" dirty="0"/>
              <a:t>Contracts</a:t>
            </a:r>
          </a:p>
          <a:p>
            <a:pPr lvl="1"/>
            <a:r>
              <a:rPr lang="en-US" sz="2000" dirty="0"/>
              <a:t>No national contract exists at the current time between VHA and Press Ganey to conduct the NDNQI RN Survey. </a:t>
            </a:r>
          </a:p>
          <a:p>
            <a:r>
              <a:rPr lang="en-US" sz="2000" dirty="0"/>
              <a:t>Union Reviews</a:t>
            </a:r>
          </a:p>
          <a:p>
            <a:pPr marL="0" indent="0">
              <a:buNone/>
            </a:pPr>
            <a:endParaRPr lang="en-US" sz="2000" dirty="0"/>
          </a:p>
          <a:p>
            <a:pPr marL="0" indent="0">
              <a:buNone/>
            </a:pPr>
            <a:endParaRPr lang="en-US" dirty="0"/>
          </a:p>
          <a:p>
            <a:pPr marL="0" indent="0">
              <a:buNone/>
            </a:pPr>
            <a:endParaRPr lang="en-US" sz="2200" dirty="0"/>
          </a:p>
          <a:p>
            <a:pPr marL="0" indent="0">
              <a:buNone/>
            </a:pPr>
            <a:endParaRPr lang="en-US" dirty="0"/>
          </a:p>
          <a:p>
            <a:pPr>
              <a:buNone/>
            </a:pPr>
            <a:endParaRPr lang="en-US" dirty="0"/>
          </a:p>
        </p:txBody>
      </p:sp>
    </p:spTree>
    <p:extLst>
      <p:ext uri="{BB962C8B-B14F-4D97-AF65-F5344CB8AC3E}">
        <p14:creationId xmlns:p14="http://schemas.microsoft.com/office/powerpoint/2010/main" val="130911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290637"/>
          </a:xfrm>
        </p:spPr>
        <p:txBody>
          <a:bodyPr/>
          <a:lstStyle/>
          <a:p>
            <a:r>
              <a:rPr lang="en-US" sz="2800" dirty="0"/>
              <a:t>NDNQI RN Survey: </a:t>
            </a:r>
            <a:br>
              <a:rPr lang="en-US" sz="2800" dirty="0"/>
            </a:br>
            <a:r>
              <a:rPr lang="en-US" sz="2800" dirty="0"/>
              <a:t>Required ONS and ORD Notifications</a:t>
            </a:r>
          </a:p>
        </p:txBody>
      </p:sp>
      <p:sp>
        <p:nvSpPr>
          <p:cNvPr id="3" name="Content Placeholder 2"/>
          <p:cNvSpPr>
            <a:spLocks noGrp="1"/>
          </p:cNvSpPr>
          <p:nvPr>
            <p:ph idx="1"/>
          </p:nvPr>
        </p:nvSpPr>
        <p:spPr>
          <a:xfrm>
            <a:off x="228600" y="1752600"/>
            <a:ext cx="8229600" cy="4190513"/>
          </a:xfrm>
        </p:spPr>
        <p:txBody>
          <a:bodyPr/>
          <a:lstStyle/>
          <a:p>
            <a:r>
              <a:rPr lang="en-US" sz="2400" dirty="0"/>
              <a:t>If your VA Facility has already conducted the 2021 NDNQI RN Survey or is planning on conducting the 2021 NDNQI RN Survey, please email both ONS and ORD at the following addresses:</a:t>
            </a:r>
          </a:p>
          <a:p>
            <a:pPr lvl="1"/>
            <a:r>
              <a:rPr lang="en-US" dirty="0"/>
              <a:t>For ONS:	Dr. Sheila Sullivan at </a:t>
            </a:r>
            <a:r>
              <a:rPr lang="en-US" dirty="0">
                <a:hlinkClick r:id="rId3"/>
              </a:rPr>
              <a:t>Sheila.sullivan2@va.gov</a:t>
            </a:r>
            <a:r>
              <a:rPr lang="en-US" dirty="0"/>
              <a:t> </a:t>
            </a:r>
          </a:p>
          <a:p>
            <a:pPr lvl="1"/>
            <a:r>
              <a:rPr lang="en-US" dirty="0"/>
              <a:t>For ORD:	Dr. Karen Jeans at </a:t>
            </a:r>
            <a:r>
              <a:rPr lang="en-US" dirty="0">
                <a:hlinkClick r:id="rId4"/>
              </a:rPr>
              <a:t>c.karen.jeans@va.gov</a:t>
            </a:r>
            <a:endParaRPr lang="en-US" dirty="0"/>
          </a:p>
          <a:p>
            <a:pPr marL="0" indent="0">
              <a:buNone/>
            </a:pPr>
            <a:endParaRPr lang="en-US" sz="2400" dirty="0"/>
          </a:p>
          <a:p>
            <a:pPr marL="0" indent="0">
              <a:buNone/>
            </a:pPr>
            <a:endParaRPr lang="en-US" sz="2200" dirty="0"/>
          </a:p>
          <a:p>
            <a:pPr marL="0" indent="0">
              <a:buNone/>
            </a:pPr>
            <a:endParaRPr lang="en-US" dirty="0"/>
          </a:p>
          <a:p>
            <a:pPr>
              <a:buNone/>
            </a:pPr>
            <a:endParaRPr lang="en-US" dirty="0"/>
          </a:p>
        </p:txBody>
      </p:sp>
    </p:spTree>
    <p:extLst>
      <p:ext uri="{BB962C8B-B14F-4D97-AF65-F5344CB8AC3E}">
        <p14:creationId xmlns:p14="http://schemas.microsoft.com/office/powerpoint/2010/main" val="279047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D761-4E04-433B-A4CE-132C8942F00F}"/>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B3438B93-DF4D-41E7-9329-68AF58C2A4DD}"/>
              </a:ext>
            </a:extLst>
          </p:cNvPr>
          <p:cNvSpPr>
            <a:spLocks noGrp="1"/>
          </p:cNvSpPr>
          <p:nvPr>
            <p:ph idx="1"/>
          </p:nvPr>
        </p:nvSpPr>
        <p:spPr/>
        <p:txBody>
          <a:bodyPr/>
          <a:lstStyle/>
          <a:p>
            <a:r>
              <a:rPr lang="en-US" sz="2000" dirty="0"/>
              <a:t>VHA and Press Ganey are working together to ensure that VA Facilities conducting the NDNQI RN Survey are given the information they need if the VA Facility wishes to enroll in the NDNQI RN Survey.</a:t>
            </a:r>
          </a:p>
          <a:p>
            <a:r>
              <a:rPr lang="en-US" sz="2000" dirty="0"/>
              <a:t>If there are questions related to the NDNQI RN Survey requiring a response by Press Ganey, ONS requests that these questions be sent to the Study Chair/PI if it is related to study procedures. </a:t>
            </a:r>
          </a:p>
          <a:p>
            <a:r>
              <a:rPr lang="en-US" sz="2000" dirty="0"/>
              <a:t>Additional information and updates will be sent to participating sites as it becomes available.</a:t>
            </a:r>
          </a:p>
          <a:p>
            <a:r>
              <a:rPr lang="en-US" sz="2000" dirty="0"/>
              <a:t>Please ensure that both ONS and ORD are notified by email that your VA Facility is participating or is planning to participate in the 2021 NDNQI RN Survey.</a:t>
            </a:r>
          </a:p>
          <a:p>
            <a:endParaRPr lang="en-US" dirty="0"/>
          </a:p>
        </p:txBody>
      </p:sp>
    </p:spTree>
    <p:extLst>
      <p:ext uri="{BB962C8B-B14F-4D97-AF65-F5344CB8AC3E}">
        <p14:creationId xmlns:p14="http://schemas.microsoft.com/office/powerpoint/2010/main" val="394166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5E4B-D707-49DF-AF9A-828B91C9D482}"/>
              </a:ext>
            </a:extLst>
          </p:cNvPr>
          <p:cNvSpPr>
            <a:spLocks noGrp="1"/>
          </p:cNvSpPr>
          <p:nvPr>
            <p:ph type="title"/>
          </p:nvPr>
        </p:nvSpPr>
        <p:spPr>
          <a:xfrm>
            <a:off x="284480" y="288758"/>
            <a:ext cx="8298046" cy="1265722"/>
          </a:xfrm>
        </p:spPr>
        <p:txBody>
          <a:bodyPr>
            <a:noAutofit/>
          </a:bodyPr>
          <a:lstStyle/>
          <a:p>
            <a:br>
              <a:rPr lang="en-US" sz="3600" dirty="0">
                <a:ea typeface="Tahoma" panose="020B0604030504040204" pitchFamily="34" charset="0"/>
              </a:rPr>
            </a:br>
            <a:r>
              <a:rPr lang="en-US" sz="3200" dirty="0">
                <a:ea typeface="Tahoma" panose="020B0604030504040204" pitchFamily="34" charset="0"/>
              </a:rPr>
              <a:t>Availability of Recording</a:t>
            </a:r>
          </a:p>
        </p:txBody>
      </p:sp>
      <p:sp>
        <p:nvSpPr>
          <p:cNvPr id="3" name="Rectangle 2">
            <a:extLst>
              <a:ext uri="{FF2B5EF4-FFF2-40B4-BE49-F238E27FC236}">
                <a16:creationId xmlns:a16="http://schemas.microsoft.com/office/drawing/2014/main" id="{E2BE85E4-EDB2-403E-8EA3-2AE902E4DA5B}"/>
              </a:ext>
            </a:extLst>
          </p:cNvPr>
          <p:cNvSpPr/>
          <p:nvPr/>
        </p:nvSpPr>
        <p:spPr>
          <a:xfrm>
            <a:off x="284480" y="1554480"/>
            <a:ext cx="8615680" cy="3785652"/>
          </a:xfrm>
          <a:prstGeom prst="rect">
            <a:avLst/>
          </a:prstGeom>
        </p:spPr>
        <p:txBody>
          <a:bodyPr wrap="square">
            <a:spAutoFit/>
          </a:bodyPr>
          <a:lstStyle/>
          <a:p>
            <a:pPr marL="457200" indent="-45720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 recording of this session and the associated handouts will be available on ORPP&amp;E’s Education and Training website approximately one-week post-webinar.</a:t>
            </a:r>
          </a:p>
          <a:p>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An archive of all ORPP&amp;E-hosted webinars can be found here:  </a:t>
            </a:r>
            <a:r>
              <a:rPr lang="en-US" sz="2400" dirty="0">
                <a:latin typeface="Tahoma" panose="020B0604030504040204" pitchFamily="34" charset="0"/>
                <a:ea typeface="Tahoma" panose="020B0604030504040204" pitchFamily="34" charset="0"/>
                <a:cs typeface="Tahoma" panose="020B0604030504040204" pitchFamily="34" charset="0"/>
                <a:hlinkClick r:id="rId3"/>
              </a:rPr>
              <a:t>https://www.research.va.gov/programs/orppe/education/webinars/archives.cfm</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0487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40BD34-B64D-4E19-83D0-0E8FF86C4E8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456036" y="2209800"/>
            <a:ext cx="4231927" cy="4191000"/>
          </a:xfrm>
        </p:spPr>
      </p:pic>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z="3100" spc="100" dirty="0">
                <a:solidFill>
                  <a:prstClr val="black"/>
                </a:solidFill>
              </a:rPr>
              <a:t>Questions</a:t>
            </a:r>
          </a:p>
        </p:txBody>
      </p:sp>
    </p:spTree>
    <p:extLst>
      <p:ext uri="{BB962C8B-B14F-4D97-AF65-F5344CB8AC3E}">
        <p14:creationId xmlns:p14="http://schemas.microsoft.com/office/powerpoint/2010/main" val="83859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6177-8096-4ABD-8C08-3352E1984402}"/>
              </a:ext>
            </a:extLst>
          </p:cNvPr>
          <p:cNvSpPr>
            <a:spLocks noGrp="1"/>
          </p:cNvSpPr>
          <p:nvPr>
            <p:ph type="title"/>
          </p:nvPr>
        </p:nvSpPr>
        <p:spPr>
          <a:xfrm>
            <a:off x="228600" y="274638"/>
            <a:ext cx="8458200" cy="1290637"/>
          </a:xfrm>
        </p:spPr>
        <p:txBody>
          <a:bodyPr/>
          <a:lstStyle/>
          <a:p>
            <a:r>
              <a:rPr lang="en-US" sz="3200" dirty="0"/>
              <a:t>Issue Statement</a:t>
            </a:r>
          </a:p>
        </p:txBody>
      </p:sp>
      <p:sp>
        <p:nvSpPr>
          <p:cNvPr id="3" name="Content Placeholder 2">
            <a:extLst>
              <a:ext uri="{FF2B5EF4-FFF2-40B4-BE49-F238E27FC236}">
                <a16:creationId xmlns:a16="http://schemas.microsoft.com/office/drawing/2014/main" id="{3EBDFC54-FB9F-4096-AD23-D1842FF8C1CE}"/>
              </a:ext>
            </a:extLst>
          </p:cNvPr>
          <p:cNvSpPr>
            <a:spLocks noGrp="1"/>
          </p:cNvSpPr>
          <p:nvPr>
            <p:ph idx="1"/>
          </p:nvPr>
        </p:nvSpPr>
        <p:spPr>
          <a:xfrm>
            <a:off x="228600" y="1935650"/>
            <a:ext cx="8458200" cy="4312749"/>
          </a:xfrm>
        </p:spPr>
        <p:txBody>
          <a:bodyPr/>
          <a:lstStyle/>
          <a:p>
            <a:r>
              <a:rPr lang="en-US" sz="2000" dirty="0"/>
              <a:t>Questions were raised by different VA Facilities contracting with Press Ganey Associates LLC to conduct the 2021 Press Ganey/National Database of Nursing Quality Indicators (NDNQI) RN Survey.</a:t>
            </a:r>
          </a:p>
          <a:p>
            <a:pPr lvl="1"/>
            <a:r>
              <a:rPr lang="en-US" sz="2000" dirty="0"/>
              <a:t>Is the NDNQI RN Survey a human subjects research activity?</a:t>
            </a:r>
          </a:p>
          <a:p>
            <a:pPr lvl="1"/>
            <a:r>
              <a:rPr lang="en-US" sz="2000" dirty="0"/>
              <a:t>Can a national coordinated approach be used to address key issues common to any VA Facility participating in the NDNQI RN Survey?  </a:t>
            </a:r>
          </a:p>
          <a:p>
            <a:r>
              <a:rPr lang="en-US" sz="2000" dirty="0"/>
              <a:t>Both the VHA Offices of Research and Development (ORD) and Office of Nursing Services (ONS) have worked to identify and resolve issues, including communication with Press Ganey. </a:t>
            </a:r>
          </a:p>
          <a:p>
            <a:r>
              <a:rPr lang="en-US" sz="2000" dirty="0"/>
              <a:t>Today’s webinar will discuss these questions with strategies to assist VA Facilities who are participating or plan to contract with Press Ganey to conduct the 2021 Press Ganey/NDNQI RN Survey. </a:t>
            </a:r>
          </a:p>
          <a:p>
            <a:pPr lvl="1"/>
            <a:endParaRPr lang="en-US" sz="2200" dirty="0"/>
          </a:p>
          <a:p>
            <a:pPr marL="0" indent="0">
              <a:buNone/>
            </a:pPr>
            <a:r>
              <a:rPr lang="en-US" sz="1800" dirty="0"/>
              <a:t> </a:t>
            </a:r>
          </a:p>
        </p:txBody>
      </p:sp>
    </p:spTree>
    <p:extLst>
      <p:ext uri="{BB962C8B-B14F-4D97-AF65-F5344CB8AC3E}">
        <p14:creationId xmlns:p14="http://schemas.microsoft.com/office/powerpoint/2010/main" val="161926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8C36-1768-4A20-A331-9013E43BDBEC}"/>
              </a:ext>
            </a:extLst>
          </p:cNvPr>
          <p:cNvSpPr>
            <a:spLocks noGrp="1"/>
          </p:cNvSpPr>
          <p:nvPr>
            <p:ph type="title"/>
          </p:nvPr>
        </p:nvSpPr>
        <p:spPr>
          <a:xfrm>
            <a:off x="228600" y="274638"/>
            <a:ext cx="8458200" cy="1290637"/>
          </a:xfrm>
        </p:spPr>
        <p:txBody>
          <a:bodyPr/>
          <a:lstStyle/>
          <a:p>
            <a:r>
              <a:rPr lang="en-US" sz="3200" dirty="0"/>
              <a:t>Key Discussion Topics</a:t>
            </a:r>
          </a:p>
        </p:txBody>
      </p:sp>
      <p:sp>
        <p:nvSpPr>
          <p:cNvPr id="6" name="Content Placeholder 5">
            <a:extLst>
              <a:ext uri="{FF2B5EF4-FFF2-40B4-BE49-F238E27FC236}">
                <a16:creationId xmlns:a16="http://schemas.microsoft.com/office/drawing/2014/main" id="{98A42C9A-AF73-48F4-987C-EB1ACBE255FF}"/>
              </a:ext>
            </a:extLst>
          </p:cNvPr>
          <p:cNvSpPr>
            <a:spLocks noGrp="1"/>
          </p:cNvSpPr>
          <p:nvPr>
            <p:ph idx="1"/>
          </p:nvPr>
        </p:nvSpPr>
        <p:spPr>
          <a:xfrm>
            <a:off x="178174" y="1752599"/>
            <a:ext cx="8737226" cy="4719637"/>
          </a:xfrm>
        </p:spPr>
        <p:txBody>
          <a:bodyPr/>
          <a:lstStyle/>
          <a:p>
            <a:r>
              <a:rPr lang="en-US" sz="2200" dirty="0"/>
              <a:t>Summary of the background of The National Database of Nursing Quality Indicators (NDNQI)</a:t>
            </a:r>
          </a:p>
          <a:p>
            <a:r>
              <a:rPr lang="en-US" sz="2200" dirty="0"/>
              <a:t>Specific human research regulatory requirements to be followed by VA Facilities participating in the 2021 Press Ganey/NDNQI RN Survey</a:t>
            </a:r>
          </a:p>
          <a:p>
            <a:pPr lvl="1"/>
            <a:r>
              <a:rPr lang="en-US" sz="2200" dirty="0"/>
              <a:t>VA Central Institutional Review Board (IRB) vs. local IRB reviews</a:t>
            </a:r>
          </a:p>
          <a:p>
            <a:pPr lvl="1"/>
            <a:r>
              <a:rPr lang="en-US" sz="2200" dirty="0"/>
              <a:t>VA Facility Research and Development (R&amp;D) Committee review</a:t>
            </a:r>
          </a:p>
          <a:p>
            <a:pPr lvl="1"/>
            <a:r>
              <a:rPr lang="en-US" sz="2200" dirty="0"/>
              <a:t>Information Security and Privacy reviews</a:t>
            </a:r>
          </a:p>
          <a:p>
            <a:r>
              <a:rPr lang="en-US" sz="2200" dirty="0"/>
              <a:t>Additional agreement and review topics related to the NDNQI RN Survey Research Study</a:t>
            </a:r>
          </a:p>
          <a:p>
            <a:pPr lvl="1"/>
            <a:endParaRPr lang="en-US" dirty="0"/>
          </a:p>
          <a:p>
            <a:pPr lvl="1"/>
            <a:endParaRPr lang="en-US" sz="1900" dirty="0"/>
          </a:p>
          <a:p>
            <a:pPr lvl="1"/>
            <a:endParaRPr lang="en-US" sz="1900" dirty="0"/>
          </a:p>
        </p:txBody>
      </p:sp>
    </p:spTree>
    <p:extLst>
      <p:ext uri="{BB962C8B-B14F-4D97-AF65-F5344CB8AC3E}">
        <p14:creationId xmlns:p14="http://schemas.microsoft.com/office/powerpoint/2010/main" val="348440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6177-8096-4ABD-8C08-3352E1984402}"/>
              </a:ext>
            </a:extLst>
          </p:cNvPr>
          <p:cNvSpPr>
            <a:spLocks noGrp="1"/>
          </p:cNvSpPr>
          <p:nvPr>
            <p:ph type="title"/>
          </p:nvPr>
        </p:nvSpPr>
        <p:spPr>
          <a:xfrm>
            <a:off x="266700" y="152400"/>
            <a:ext cx="8610600" cy="1290637"/>
          </a:xfrm>
        </p:spPr>
        <p:txBody>
          <a:bodyPr/>
          <a:lstStyle/>
          <a:p>
            <a:r>
              <a:rPr lang="en-US" sz="2800" dirty="0"/>
              <a:t>The National Database of Nursing Quality Indicators (NDNQI):  Purpose and Background</a:t>
            </a:r>
          </a:p>
        </p:txBody>
      </p:sp>
      <p:sp>
        <p:nvSpPr>
          <p:cNvPr id="3" name="Content Placeholder 2">
            <a:extLst>
              <a:ext uri="{FF2B5EF4-FFF2-40B4-BE49-F238E27FC236}">
                <a16:creationId xmlns:a16="http://schemas.microsoft.com/office/drawing/2014/main" id="{3EBDFC54-FB9F-4096-AD23-D1842FF8C1CE}"/>
              </a:ext>
            </a:extLst>
          </p:cNvPr>
          <p:cNvSpPr>
            <a:spLocks noGrp="1"/>
          </p:cNvSpPr>
          <p:nvPr>
            <p:ph idx="1"/>
          </p:nvPr>
        </p:nvSpPr>
        <p:spPr>
          <a:xfrm>
            <a:off x="256540" y="1767925"/>
            <a:ext cx="8610600" cy="3322150"/>
          </a:xfrm>
        </p:spPr>
        <p:txBody>
          <a:bodyPr/>
          <a:lstStyle/>
          <a:p>
            <a:r>
              <a:rPr lang="en-US" sz="2000" dirty="0"/>
              <a:t>Established by the American Nurses Association in 1998 and managed by the University of Kansas School of Nursing until it was acquired by Press Ganey Associates in 2014.</a:t>
            </a:r>
          </a:p>
          <a:p>
            <a:r>
              <a:rPr lang="en-US" sz="2000" dirty="0"/>
              <a:t>It is a unit‐level nursing quality measurement product offered to client health care facilities primarily in the United States.</a:t>
            </a:r>
          </a:p>
          <a:p>
            <a:r>
              <a:rPr lang="en-US" sz="2000" dirty="0"/>
              <a:t>Press Ganey/NDNQI collects data from nursing units in client health care facilities through two efforts:</a:t>
            </a:r>
          </a:p>
          <a:p>
            <a:pPr marL="914400" lvl="1" indent="-457200">
              <a:buAutoNum type="arabicPeriod"/>
            </a:pPr>
            <a:r>
              <a:rPr lang="en-US" sz="2000" dirty="0"/>
              <a:t>They collect unit‐level nurse staffing data and nursing sensitive patient outcome indicator data on a quarterly schedule.</a:t>
            </a:r>
          </a:p>
          <a:p>
            <a:pPr marL="914400" lvl="1" indent="-457200">
              <a:buAutoNum type="arabicPeriod"/>
            </a:pPr>
            <a:r>
              <a:rPr lang="en-US" sz="2000" dirty="0"/>
              <a:t>They annually collect RN Survey data from direct care registered nurses (RNs) evaluating RN job satisfaction and the nursing work environment.</a:t>
            </a:r>
          </a:p>
          <a:p>
            <a:pPr lvl="1"/>
            <a:endParaRPr lang="en-US" sz="2000" dirty="0"/>
          </a:p>
          <a:p>
            <a:pPr lvl="1"/>
            <a:endParaRPr lang="en-US" dirty="0"/>
          </a:p>
        </p:txBody>
      </p:sp>
    </p:spTree>
    <p:extLst>
      <p:ext uri="{BB962C8B-B14F-4D97-AF65-F5344CB8AC3E}">
        <p14:creationId xmlns:p14="http://schemas.microsoft.com/office/powerpoint/2010/main" val="3324563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8C36-1768-4A20-A331-9013E43BDBEC}"/>
              </a:ext>
            </a:extLst>
          </p:cNvPr>
          <p:cNvSpPr>
            <a:spLocks noGrp="1"/>
          </p:cNvSpPr>
          <p:nvPr>
            <p:ph type="title"/>
          </p:nvPr>
        </p:nvSpPr>
        <p:spPr>
          <a:xfrm>
            <a:off x="304800" y="274638"/>
            <a:ext cx="8686800" cy="1290637"/>
          </a:xfrm>
        </p:spPr>
        <p:txBody>
          <a:bodyPr/>
          <a:lstStyle/>
          <a:p>
            <a:r>
              <a:rPr lang="en-US" sz="3200" dirty="0"/>
              <a:t>NDNQI RN Survey:  Human Subjects Research vs. Non-Human Subjects Research </a:t>
            </a:r>
          </a:p>
        </p:txBody>
      </p:sp>
      <p:sp>
        <p:nvSpPr>
          <p:cNvPr id="6" name="Content Placeholder 5">
            <a:extLst>
              <a:ext uri="{FF2B5EF4-FFF2-40B4-BE49-F238E27FC236}">
                <a16:creationId xmlns:a16="http://schemas.microsoft.com/office/drawing/2014/main" id="{98A42C9A-AF73-48F4-987C-EB1ACBE255FF}"/>
              </a:ext>
            </a:extLst>
          </p:cNvPr>
          <p:cNvSpPr>
            <a:spLocks noGrp="1"/>
          </p:cNvSpPr>
          <p:nvPr>
            <p:ph idx="1"/>
          </p:nvPr>
        </p:nvSpPr>
        <p:spPr>
          <a:xfrm>
            <a:off x="228600" y="1676400"/>
            <a:ext cx="8686800" cy="4906962"/>
          </a:xfrm>
        </p:spPr>
        <p:txBody>
          <a:bodyPr/>
          <a:lstStyle/>
          <a:p>
            <a:pPr marL="0" indent="0">
              <a:buNone/>
            </a:pPr>
            <a:r>
              <a:rPr lang="en-US" sz="2400" dirty="0"/>
              <a:t>In order to be human subjects research under the Common Rule, the activity must meet both definitions:</a:t>
            </a:r>
          </a:p>
          <a:p>
            <a:pPr marL="0" indent="0">
              <a:buNone/>
            </a:pPr>
            <a:endParaRPr lang="en-US" sz="2400" dirty="0"/>
          </a:p>
        </p:txBody>
      </p:sp>
      <p:sp>
        <p:nvSpPr>
          <p:cNvPr id="5" name="Rectangle 4">
            <a:extLst>
              <a:ext uri="{FF2B5EF4-FFF2-40B4-BE49-F238E27FC236}">
                <a16:creationId xmlns:a16="http://schemas.microsoft.com/office/drawing/2014/main" id="{1E1B66B0-A5D4-4444-BA6F-ADD077733486}"/>
              </a:ext>
            </a:extLst>
          </p:cNvPr>
          <p:cNvSpPr/>
          <p:nvPr/>
        </p:nvSpPr>
        <p:spPr>
          <a:xfrm>
            <a:off x="1066800" y="2628900"/>
            <a:ext cx="7086600" cy="1600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Is it Research? </a:t>
            </a:r>
          </a:p>
        </p:txBody>
      </p:sp>
      <p:sp>
        <p:nvSpPr>
          <p:cNvPr id="7" name="Rectangle 6">
            <a:extLst>
              <a:ext uri="{FF2B5EF4-FFF2-40B4-BE49-F238E27FC236}">
                <a16:creationId xmlns:a16="http://schemas.microsoft.com/office/drawing/2014/main" id="{C0EAADF5-FFD5-4B0F-9FDE-DA7C747AE628}"/>
              </a:ext>
            </a:extLst>
          </p:cNvPr>
          <p:cNvSpPr/>
          <p:nvPr/>
        </p:nvSpPr>
        <p:spPr>
          <a:xfrm>
            <a:off x="1066800" y="4983162"/>
            <a:ext cx="7086590" cy="16002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Does the Research Involve Human Subjects? </a:t>
            </a:r>
          </a:p>
        </p:txBody>
      </p:sp>
      <p:cxnSp>
        <p:nvCxnSpPr>
          <p:cNvPr id="10" name="Straight Arrow Connector 9">
            <a:extLst>
              <a:ext uri="{FF2B5EF4-FFF2-40B4-BE49-F238E27FC236}">
                <a16:creationId xmlns:a16="http://schemas.microsoft.com/office/drawing/2014/main" id="{2D2D1E83-F88F-4848-9767-E25C7506A680}"/>
              </a:ext>
            </a:extLst>
          </p:cNvPr>
          <p:cNvCxnSpPr>
            <a:stCxn id="5" idx="2"/>
          </p:cNvCxnSpPr>
          <p:nvPr/>
        </p:nvCxnSpPr>
        <p:spPr>
          <a:xfrm>
            <a:off x="4610100" y="4229100"/>
            <a:ext cx="0" cy="754062"/>
          </a:xfrm>
          <a:prstGeom prst="straightConnector1">
            <a:avLst/>
          </a:prstGeom>
          <a:ln w="1270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29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2DD5D-016C-40EB-B98F-2A7BC9E20086}"/>
              </a:ext>
            </a:extLst>
          </p:cNvPr>
          <p:cNvSpPr>
            <a:spLocks noGrp="1"/>
          </p:cNvSpPr>
          <p:nvPr>
            <p:ph type="title"/>
          </p:nvPr>
        </p:nvSpPr>
        <p:spPr/>
        <p:txBody>
          <a:bodyPr/>
          <a:lstStyle/>
          <a:p>
            <a:br>
              <a:rPr lang="en-US" sz="3600" dirty="0"/>
            </a:br>
            <a:r>
              <a:rPr lang="en-US" sz="3600" dirty="0"/>
              <a:t>Common Rule Definitions:</a:t>
            </a:r>
            <a:br>
              <a:rPr lang="en-US" sz="3600" dirty="0"/>
            </a:br>
            <a:r>
              <a:rPr lang="en-US" sz="3600" dirty="0"/>
              <a:t>“Research” and “Human Subject”</a:t>
            </a:r>
            <a:endParaRPr lang="en-US" dirty="0"/>
          </a:p>
        </p:txBody>
      </p:sp>
      <p:sp>
        <p:nvSpPr>
          <p:cNvPr id="5" name="Content Placeholder 4">
            <a:extLst>
              <a:ext uri="{FF2B5EF4-FFF2-40B4-BE49-F238E27FC236}">
                <a16:creationId xmlns:a16="http://schemas.microsoft.com/office/drawing/2014/main" id="{579831E6-2E9C-47DC-8DD9-10A6BBF642CF}"/>
              </a:ext>
            </a:extLst>
          </p:cNvPr>
          <p:cNvSpPr>
            <a:spLocks noGrp="1"/>
          </p:cNvSpPr>
          <p:nvPr>
            <p:ph sz="half" idx="1"/>
          </p:nvPr>
        </p:nvSpPr>
        <p:spPr>
          <a:xfrm>
            <a:off x="228600" y="1832964"/>
            <a:ext cx="4191000" cy="4868152"/>
          </a:xfrm>
          <a:ln w="41275">
            <a:solidFill>
              <a:srgbClr val="002060"/>
            </a:solidFill>
          </a:ln>
        </p:spPr>
        <p:txBody>
          <a:bodyPr>
            <a:normAutofit fontScale="92500" lnSpcReduction="10000"/>
          </a:bodyPr>
          <a:lstStyle/>
          <a:p>
            <a:pPr marL="0" indent="0" algn="ctr">
              <a:buNone/>
            </a:pPr>
            <a:r>
              <a:rPr lang="en-US" sz="2000" b="1" u="sng" dirty="0"/>
              <a:t>Research</a:t>
            </a:r>
          </a:p>
          <a:p>
            <a:pPr marL="0" indent="0">
              <a:buNone/>
            </a:pPr>
            <a:r>
              <a:rPr lang="en-US" sz="2000" dirty="0"/>
              <a:t>“Research means a systematic investigation, including research development, testing, and evaluation, designed to develop or contribute to generalizable knowledge. Activities that meet this definition constitute research for purposes of this policy, whether or not they are conducted or supported under a program that is considered research for other purposes.  For example, some demonstration and service programs may include research activities. . .”</a:t>
            </a:r>
          </a:p>
          <a:p>
            <a:pPr marL="0" indent="0">
              <a:buNone/>
            </a:pPr>
            <a:r>
              <a:rPr lang="en-US" sz="2000" dirty="0"/>
              <a:t>38 CFR §16.102(l)</a:t>
            </a:r>
          </a:p>
        </p:txBody>
      </p:sp>
      <p:sp>
        <p:nvSpPr>
          <p:cNvPr id="6" name="Content Placeholder 5">
            <a:extLst>
              <a:ext uri="{FF2B5EF4-FFF2-40B4-BE49-F238E27FC236}">
                <a16:creationId xmlns:a16="http://schemas.microsoft.com/office/drawing/2014/main" id="{A945D88C-DBEC-4791-9CC6-580E8588623F}"/>
              </a:ext>
            </a:extLst>
          </p:cNvPr>
          <p:cNvSpPr>
            <a:spLocks noGrp="1"/>
          </p:cNvSpPr>
          <p:nvPr>
            <p:ph sz="half" idx="10"/>
          </p:nvPr>
        </p:nvSpPr>
        <p:spPr>
          <a:xfrm>
            <a:off x="4648200" y="1828799"/>
            <a:ext cx="4191000" cy="4872317"/>
          </a:xfrm>
          <a:ln w="44450">
            <a:solidFill>
              <a:srgbClr val="00B050"/>
            </a:solidFill>
          </a:ln>
        </p:spPr>
        <p:txBody>
          <a:bodyPr>
            <a:normAutofit fontScale="85000" lnSpcReduction="20000"/>
          </a:bodyPr>
          <a:lstStyle/>
          <a:p>
            <a:pPr marL="0" indent="0" algn="ctr">
              <a:buNone/>
            </a:pPr>
            <a:r>
              <a:rPr lang="en-US" sz="2200" b="1" u="sng" dirty="0"/>
              <a:t>Human Subject</a:t>
            </a:r>
          </a:p>
          <a:p>
            <a:pPr marL="0" indent="0">
              <a:buNone/>
            </a:pPr>
            <a:r>
              <a:rPr lang="en-US" sz="2200" dirty="0"/>
              <a:t>“Human subject means a living individual about whom an investigator (whether professional or student) conducting research:</a:t>
            </a:r>
          </a:p>
          <a:p>
            <a:pPr lvl="1"/>
            <a:r>
              <a:rPr lang="en-US" sz="2200" dirty="0"/>
              <a:t>(i) Obtains information or biospecimens through intervention or interaction with the individual, and uses, studies, or analyzes the information or biospecimens; or</a:t>
            </a:r>
          </a:p>
          <a:p>
            <a:pPr lvl="1"/>
            <a:r>
              <a:rPr lang="en-US" sz="2200" dirty="0"/>
              <a:t>(ii) Obtains, uses, studies, analyzes, or generates identifiable private information or identifiable biospecimens.”</a:t>
            </a:r>
          </a:p>
          <a:p>
            <a:pPr marL="457200" lvl="1" indent="0">
              <a:buNone/>
            </a:pPr>
            <a:r>
              <a:rPr lang="en-US" sz="2200" dirty="0"/>
              <a:t>38 CFR </a:t>
            </a:r>
            <a:r>
              <a:rPr lang="en-US" dirty="0"/>
              <a:t>§1</a:t>
            </a:r>
            <a:r>
              <a:rPr lang="en-US" sz="2200" dirty="0"/>
              <a:t>6.102(e)(1)</a:t>
            </a:r>
          </a:p>
          <a:p>
            <a:pPr marL="0" indent="0">
              <a:buNone/>
            </a:pPr>
            <a:endParaRPr lang="en-US" dirty="0"/>
          </a:p>
        </p:txBody>
      </p:sp>
    </p:spTree>
    <p:extLst>
      <p:ext uri="{BB962C8B-B14F-4D97-AF65-F5344CB8AC3E}">
        <p14:creationId xmlns:p14="http://schemas.microsoft.com/office/powerpoint/2010/main" val="164361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1580-DC65-4D0A-A3E1-A06454F454C3}"/>
              </a:ext>
            </a:extLst>
          </p:cNvPr>
          <p:cNvSpPr>
            <a:spLocks noGrp="1"/>
          </p:cNvSpPr>
          <p:nvPr>
            <p:ph type="title"/>
          </p:nvPr>
        </p:nvSpPr>
        <p:spPr>
          <a:xfrm>
            <a:off x="228600" y="203518"/>
            <a:ext cx="8610600" cy="1290637"/>
          </a:xfrm>
        </p:spPr>
        <p:txBody>
          <a:bodyPr/>
          <a:lstStyle/>
          <a:p>
            <a:r>
              <a:rPr lang="en-US" sz="3200" dirty="0"/>
              <a:t>NDNQI RN Survey:</a:t>
            </a:r>
            <a:br>
              <a:rPr lang="en-US" sz="3200" dirty="0"/>
            </a:br>
            <a:r>
              <a:rPr lang="en-US" sz="3200" dirty="0"/>
              <a:t>Is it a Human Subjects Research Activity? </a:t>
            </a:r>
          </a:p>
        </p:txBody>
      </p:sp>
      <p:sp>
        <p:nvSpPr>
          <p:cNvPr id="3" name="Content Placeholder 2">
            <a:extLst>
              <a:ext uri="{FF2B5EF4-FFF2-40B4-BE49-F238E27FC236}">
                <a16:creationId xmlns:a16="http://schemas.microsoft.com/office/drawing/2014/main" id="{BE03D205-B9C8-4AB7-A7A8-AE987E045BA7}"/>
              </a:ext>
            </a:extLst>
          </p:cNvPr>
          <p:cNvSpPr>
            <a:spLocks noGrp="1"/>
          </p:cNvSpPr>
          <p:nvPr>
            <p:ph idx="1"/>
          </p:nvPr>
        </p:nvSpPr>
        <p:spPr>
          <a:xfrm>
            <a:off x="228600" y="1752600"/>
            <a:ext cx="8686800" cy="4190513"/>
          </a:xfrm>
        </p:spPr>
        <p:txBody>
          <a:bodyPr/>
          <a:lstStyle/>
          <a:p>
            <a:r>
              <a:rPr lang="en-US" sz="2000" dirty="0"/>
              <a:t>Yes.</a:t>
            </a:r>
          </a:p>
          <a:p>
            <a:r>
              <a:rPr lang="en-US" sz="2000" dirty="0"/>
              <a:t>Press Ganey designed the NDNQI RN Survey as a systematic investigation designed to develop to generalizable knowledge by examining the relationship between the nursing work environment with nurse and patient outcomes.</a:t>
            </a:r>
          </a:p>
          <a:p>
            <a:r>
              <a:rPr lang="en-US" sz="2000" dirty="0"/>
              <a:t>The overall Study Principal Investigator is Dr. Kris Morgan, Vice President, Research and Measure Science, Press Ganey.</a:t>
            </a:r>
          </a:p>
          <a:p>
            <a:r>
              <a:rPr lang="en-US" sz="2000" dirty="0"/>
              <a:t>The study is an exempt human subjects study (category 2) requiring a limited IRB review.</a:t>
            </a:r>
          </a:p>
          <a:p>
            <a:pPr lvl="1"/>
            <a:r>
              <a:rPr lang="en-US" sz="2000" dirty="0"/>
              <a:t>Research team members (site coordinators) are responsible for activities which make them involved in the conduct of the research. </a:t>
            </a:r>
          </a:p>
        </p:txBody>
      </p:sp>
    </p:spTree>
    <p:extLst>
      <p:ext uri="{BB962C8B-B14F-4D97-AF65-F5344CB8AC3E}">
        <p14:creationId xmlns:p14="http://schemas.microsoft.com/office/powerpoint/2010/main" val="393318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A780-68D2-4878-83D4-4C62159D2AB9}"/>
              </a:ext>
            </a:extLst>
          </p:cNvPr>
          <p:cNvSpPr>
            <a:spLocks noGrp="1"/>
          </p:cNvSpPr>
          <p:nvPr>
            <p:ph type="title"/>
          </p:nvPr>
        </p:nvSpPr>
        <p:spPr/>
        <p:txBody>
          <a:bodyPr/>
          <a:lstStyle/>
          <a:p>
            <a:r>
              <a:rPr lang="en-US" sz="3200" dirty="0"/>
              <a:t>NDNQI RN Survey</a:t>
            </a:r>
            <a:br>
              <a:rPr lang="en-US" sz="3200" dirty="0"/>
            </a:br>
            <a:r>
              <a:rPr lang="en-US" sz="3200" dirty="0"/>
              <a:t>Role of Site Coordinators</a:t>
            </a:r>
            <a:endParaRPr lang="en-US" dirty="0"/>
          </a:p>
        </p:txBody>
      </p:sp>
      <p:sp>
        <p:nvSpPr>
          <p:cNvPr id="3" name="Content Placeholder 2">
            <a:extLst>
              <a:ext uri="{FF2B5EF4-FFF2-40B4-BE49-F238E27FC236}">
                <a16:creationId xmlns:a16="http://schemas.microsoft.com/office/drawing/2014/main" id="{509CFD25-61B3-4F6D-9947-A6163D560102}"/>
              </a:ext>
            </a:extLst>
          </p:cNvPr>
          <p:cNvSpPr>
            <a:spLocks noGrp="1"/>
          </p:cNvSpPr>
          <p:nvPr>
            <p:ph idx="1"/>
          </p:nvPr>
        </p:nvSpPr>
        <p:spPr>
          <a:xfrm>
            <a:off x="304800" y="1905000"/>
            <a:ext cx="8229600" cy="4190513"/>
          </a:xfrm>
        </p:spPr>
        <p:txBody>
          <a:bodyPr/>
          <a:lstStyle/>
          <a:p>
            <a:r>
              <a:rPr lang="en-US" sz="2000" dirty="0"/>
              <a:t>Press Ganey has a specific protocol site coordinators must follow if the client institution wishes to enroll in the NDNQI RN Survey.</a:t>
            </a:r>
          </a:p>
          <a:p>
            <a:r>
              <a:rPr lang="en-US" sz="2000" dirty="0"/>
              <a:t>The protocol requires the Site Coordinator to recruit study subjects and participate in data collection for submission to Press Ganey.</a:t>
            </a:r>
          </a:p>
          <a:p>
            <a:pPr lvl="1"/>
            <a:r>
              <a:rPr lang="en-US" sz="2000" dirty="0"/>
              <a:t>All RNs completing the NDNQI RN Survey are research subjects. </a:t>
            </a:r>
          </a:p>
          <a:p>
            <a:r>
              <a:rPr lang="en-US" sz="2000" dirty="0"/>
              <a:t>The Advarra IRB made a determination that the NDNQI RN Survey is an exempt human subjects research study (exempt category 2) and provided the limited IRB review for Press Ganey’s Principal Investigator. </a:t>
            </a:r>
          </a:p>
          <a:p>
            <a:pPr lvl="1"/>
            <a:r>
              <a:rPr lang="en-US" sz="2000" dirty="0"/>
              <a:t>Advarra IRB’s approval review does not cover limited IRB approval requirements for any client institution involved in the conduct of the NDNQI RN Survey.</a:t>
            </a:r>
          </a:p>
        </p:txBody>
      </p:sp>
    </p:spTree>
    <p:extLst>
      <p:ext uri="{BB962C8B-B14F-4D97-AF65-F5344CB8AC3E}">
        <p14:creationId xmlns:p14="http://schemas.microsoft.com/office/powerpoint/2010/main" val="218485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1580-DC65-4D0A-A3E1-A06454F454C3}"/>
              </a:ext>
            </a:extLst>
          </p:cNvPr>
          <p:cNvSpPr>
            <a:spLocks noGrp="1"/>
          </p:cNvSpPr>
          <p:nvPr>
            <p:ph type="title"/>
          </p:nvPr>
        </p:nvSpPr>
        <p:spPr>
          <a:xfrm>
            <a:off x="228600" y="203518"/>
            <a:ext cx="8610600" cy="1290637"/>
          </a:xfrm>
        </p:spPr>
        <p:txBody>
          <a:bodyPr/>
          <a:lstStyle/>
          <a:p>
            <a:r>
              <a:rPr lang="en-US" sz="2400" dirty="0"/>
              <a:t>NDNQI RN Survey:</a:t>
            </a:r>
            <a:br>
              <a:rPr lang="en-US" sz="2400" dirty="0"/>
            </a:br>
            <a:r>
              <a:rPr lang="en-US" sz="2400" dirty="0"/>
              <a:t>Exempt Human Subjects Research Activity- Category 2 </a:t>
            </a:r>
            <a:br>
              <a:rPr lang="en-US" sz="2400" dirty="0"/>
            </a:br>
            <a:r>
              <a:rPr lang="en-US" sz="2400" dirty="0"/>
              <a:t>38 CFR §16.104(d) </a:t>
            </a:r>
          </a:p>
        </p:txBody>
      </p:sp>
      <p:sp>
        <p:nvSpPr>
          <p:cNvPr id="3" name="Content Placeholder 2">
            <a:extLst>
              <a:ext uri="{FF2B5EF4-FFF2-40B4-BE49-F238E27FC236}">
                <a16:creationId xmlns:a16="http://schemas.microsoft.com/office/drawing/2014/main" id="{BE03D205-B9C8-4AB7-A7A8-AE987E045BA7}"/>
              </a:ext>
            </a:extLst>
          </p:cNvPr>
          <p:cNvSpPr>
            <a:spLocks noGrp="1"/>
          </p:cNvSpPr>
          <p:nvPr>
            <p:ph idx="1"/>
          </p:nvPr>
        </p:nvSpPr>
        <p:spPr>
          <a:xfrm>
            <a:off x="76200" y="1600200"/>
            <a:ext cx="8915400" cy="5054282"/>
          </a:xfrm>
        </p:spPr>
        <p:txBody>
          <a:bodyPr/>
          <a:lstStyle/>
          <a:p>
            <a:pPr marL="0" indent="0">
              <a:buNone/>
            </a:pPr>
            <a:r>
              <a:rPr lang="en-US" sz="1900" dirty="0"/>
              <a:t>d.	Research that only includes interactions involving educational tests 	(cognitive, diagnostic, aptitude, achievement), survey procedures, interview 	procedures, or observation of public behavior (including visual or auditory 	recording) if at least one of the following criteria is met:</a:t>
            </a:r>
          </a:p>
          <a:p>
            <a:pPr marL="0" indent="0">
              <a:buNone/>
            </a:pPr>
            <a:r>
              <a:rPr lang="en-US" sz="1900" dirty="0"/>
              <a:t>		(i) The information obtained is recorded by the investigator in such 				a manner that the identity of the human subjects cannot readily be 				ascertained, directly or through identifiers linked to the subjects;</a:t>
            </a:r>
          </a:p>
          <a:p>
            <a:pPr marL="0" indent="0">
              <a:buNone/>
            </a:pPr>
            <a:r>
              <a:rPr lang="en-US" sz="1900" dirty="0"/>
              <a:t>		(ii) Any disclosure of the human subjects’ responses outside the 				research would not reasonably place the subjects at risk of criminal 	or 			civil liability or be damaging to the subjects’ financial standing, 					employability, educational advancement, or reputation; or</a:t>
            </a:r>
          </a:p>
          <a:p>
            <a:pPr marL="0" indent="0">
              <a:buNone/>
            </a:pPr>
            <a:r>
              <a:rPr lang="en-US" sz="1900" dirty="0"/>
              <a:t>		(iii) The information obtained is recorded by the investigator in 					such a manner that the identity of the human subjects can readily 				be ascertained, directly or through identifiers linked to the subjects, and 		an IRB conducts a limited IRB review to make the determination 				required by §46.111(a)(7). </a:t>
            </a:r>
          </a:p>
        </p:txBody>
      </p:sp>
    </p:spTree>
    <p:extLst>
      <p:ext uri="{BB962C8B-B14F-4D97-AF65-F5344CB8AC3E}">
        <p14:creationId xmlns:p14="http://schemas.microsoft.com/office/powerpoint/2010/main" val="562930309"/>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7" ma:contentTypeDescription="Create a new document." ma:contentTypeScope="" ma:versionID="6108ce84cded1af1e750244da0ba69a7">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9eef8a0d4140b03f30e5f6db0a9a6c63"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F1D428-B83B-45AF-B946-01098C4994FF}">
  <ds:schemaRefs>
    <ds:schemaRef ds:uri="http://schemas.microsoft.com/office/2006/documentManagement/types"/>
    <ds:schemaRef ds:uri="b3b97a4c-43ac-46e7-9970-904f1e1efc09"/>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77dce447-0566-47ff-8c07-c9b85fda5322"/>
    <ds:schemaRef ds:uri="http://www.w3.org/XML/1998/namespace"/>
    <ds:schemaRef ds:uri="http://purl.org/dc/dcmitype/"/>
  </ds:schemaRefs>
</ds:datastoreItem>
</file>

<file path=customXml/itemProps2.xml><?xml version="1.0" encoding="utf-8"?>
<ds:datastoreItem xmlns:ds="http://schemas.openxmlformats.org/officeDocument/2006/customXml" ds:itemID="{45961FF6-5DA7-435D-B0EE-E43F4EE94B6B}">
  <ds:schemaRefs>
    <ds:schemaRef ds:uri="http://schemas.microsoft.com/sharepoint/v3/contenttype/forms"/>
  </ds:schemaRefs>
</ds:datastoreItem>
</file>

<file path=customXml/itemProps3.xml><?xml version="1.0" encoding="utf-8"?>
<ds:datastoreItem xmlns:ds="http://schemas.openxmlformats.org/officeDocument/2006/customXml" ds:itemID="{09C9866F-2391-4E9C-9801-94B80927D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32022</TotalTime>
  <Words>2231</Words>
  <Application>Microsoft Office PowerPoint</Application>
  <PresentationFormat>On-screen Show (4:3)</PresentationFormat>
  <Paragraphs>156</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Georgia</vt:lpstr>
      <vt:lpstr>Tahoma</vt:lpstr>
      <vt:lpstr>PPT_VHA_Template</vt:lpstr>
      <vt:lpstr>        The Press Ganey RN Survey Research Study  </vt:lpstr>
      <vt:lpstr>Issue Statement</vt:lpstr>
      <vt:lpstr>Key Discussion Topics</vt:lpstr>
      <vt:lpstr>The National Database of Nursing Quality Indicators (NDNQI):  Purpose and Background</vt:lpstr>
      <vt:lpstr>NDNQI RN Survey:  Human Subjects Research vs. Non-Human Subjects Research </vt:lpstr>
      <vt:lpstr> Common Rule Definitions: “Research” and “Human Subject”</vt:lpstr>
      <vt:lpstr>NDNQI RN Survey: Is it a Human Subjects Research Activity? </vt:lpstr>
      <vt:lpstr>NDNQI RN Survey Role of Site Coordinators</vt:lpstr>
      <vt:lpstr>NDNQI RN Survey: Exempt Human Subjects Research Activity- Category 2  38 CFR §16.104(d) </vt:lpstr>
      <vt:lpstr>Human Subjects Protections, Privacy, and Information Security  Regulatory Requirements: VA Facilities Enrolling to Conduct the NDNQI 2021 RN Survey</vt:lpstr>
      <vt:lpstr>NDNQI RN Survey: VA Facilities without Research Programs or Initiated the RN Survey Without Required Research Approvals </vt:lpstr>
      <vt:lpstr>NDNQI RN Survey: Use of VA Central IRB to Conduct the Limited IRB Review:</vt:lpstr>
      <vt:lpstr>NDNQI RN Survey:  Centralized Privacy Reviews</vt:lpstr>
      <vt:lpstr>NDNQI RN Survey:  Centralized Information Systems Security Reviews</vt:lpstr>
      <vt:lpstr>NDNQI RN Survey:  Other Approval and Review Issues</vt:lpstr>
      <vt:lpstr>NDNQI RN Survey:  Required ONS and ORD Notifications</vt:lpstr>
      <vt:lpstr>Summary </vt:lpstr>
      <vt:lpstr> Availability of Recording</vt:lpstr>
      <vt:lpstr> </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Press Ganey RN Survey Research Study </dc:title>
  <dc:subject>The Press Ganey RN Survey Research Study </dc:subject>
  <dc:creator>Duche, Soundia</dc:creator>
  <cp:keywords>The Press Ganey RN Survey Research Study </cp:keywords>
  <cp:lastModifiedBy>Rivera, Portia T</cp:lastModifiedBy>
  <cp:revision>1426</cp:revision>
  <cp:lastPrinted>2020-10-16T03:27:29Z</cp:lastPrinted>
  <dcterms:created xsi:type="dcterms:W3CDTF">2013-05-15T16:43:55Z</dcterms:created>
  <dcterms:modified xsi:type="dcterms:W3CDTF">2021-08-04T16:06:59Z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